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320" r:id="rId3"/>
    <p:sldId id="312" r:id="rId4"/>
    <p:sldId id="319" r:id="rId5"/>
    <p:sldId id="313" r:id="rId6"/>
    <p:sldId id="318" r:id="rId7"/>
    <p:sldId id="314" r:id="rId8"/>
    <p:sldId id="317" r:id="rId9"/>
    <p:sldId id="338" r:id="rId10"/>
    <p:sldId id="316" r:id="rId11"/>
    <p:sldId id="339" r:id="rId12"/>
    <p:sldId id="332" r:id="rId13"/>
    <p:sldId id="333" r:id="rId14"/>
    <p:sldId id="334" r:id="rId15"/>
    <p:sldId id="335" r:id="rId16"/>
    <p:sldId id="336" r:id="rId17"/>
    <p:sldId id="330" r:id="rId18"/>
    <p:sldId id="340" r:id="rId19"/>
    <p:sldId id="321" r:id="rId20"/>
    <p:sldId id="328" r:id="rId21"/>
    <p:sldId id="322" r:id="rId22"/>
    <p:sldId id="323" r:id="rId23"/>
    <p:sldId id="324" r:id="rId24"/>
    <p:sldId id="325" r:id="rId25"/>
    <p:sldId id="326" r:id="rId26"/>
    <p:sldId id="327" r:id="rId27"/>
    <p:sldId id="329" r:id="rId28"/>
    <p:sldId id="341" r:id="rId29"/>
    <p:sldId id="342" r:id="rId30"/>
    <p:sldId id="343" r:id="rId31"/>
    <p:sldId id="331" r:id="rId32"/>
    <p:sldId id="344" r:id="rId33"/>
  </p:sldIdLst>
  <p:sldSz cx="12192000" cy="6858000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27" autoAdjust="0"/>
    <p:restoredTop sz="93786" autoAdjust="0"/>
  </p:normalViewPr>
  <p:slideViewPr>
    <p:cSldViewPr snapToGrid="0">
      <p:cViewPr varScale="1">
        <p:scale>
          <a:sx n="107" d="100"/>
          <a:sy n="107" d="100"/>
        </p:scale>
        <p:origin x="10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4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97BB23-9B5A-4E93-8FF1-431D56EFECC8}" type="doc">
      <dgm:prSet loTypeId="urn:microsoft.com/office/officeart/2008/layout/PictureAccent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CO"/>
        </a:p>
      </dgm:t>
    </dgm:pt>
    <dgm:pt modelId="{67EC5A14-EE75-4373-8934-2ADACB64DF27}">
      <dgm:prSet phldrT="[Texto]" custT="1"/>
      <dgm:spPr/>
      <dgm:t>
        <a:bodyPr/>
        <a:lstStyle/>
        <a:p>
          <a:pPr algn="r"/>
          <a:r>
            <a:rPr lang="es-CO" sz="2000" b="1" dirty="0"/>
            <a:t>VALOR PROYECTOS VIGENCIAS ANTERIOES A 2020             $137,746,498,947.oo</a:t>
          </a:r>
        </a:p>
      </dgm:t>
    </dgm:pt>
    <dgm:pt modelId="{2D83DD16-B503-4324-BD9A-17B00C50B011}" type="parTrans" cxnId="{D5A10386-2C7A-411B-B8F5-F7E53C4B63BB}">
      <dgm:prSet/>
      <dgm:spPr/>
      <dgm:t>
        <a:bodyPr/>
        <a:lstStyle/>
        <a:p>
          <a:endParaRPr lang="es-CO"/>
        </a:p>
      </dgm:t>
    </dgm:pt>
    <dgm:pt modelId="{FE71EFC1-9CE9-438F-AB6C-F0464AB02869}" type="sibTrans" cxnId="{D5A10386-2C7A-411B-B8F5-F7E53C4B63BB}">
      <dgm:prSet/>
      <dgm:spPr/>
      <dgm:t>
        <a:bodyPr/>
        <a:lstStyle/>
        <a:p>
          <a:endParaRPr lang="es-CO"/>
        </a:p>
      </dgm:t>
    </dgm:pt>
    <dgm:pt modelId="{CF5F4FEE-E082-4F96-B34E-33DE7EE455E4}">
      <dgm:prSet phldrT="[Texto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r"/>
          <a:r>
            <a:rPr lang="es-CO" sz="1800" dirty="0"/>
            <a:t>$30,313,663,049.oo</a:t>
          </a:r>
        </a:p>
      </dgm:t>
    </dgm:pt>
    <dgm:pt modelId="{C5F7E542-60B5-436D-BBCB-30E508C44E37}" type="parTrans" cxnId="{C1EDCD86-36CE-468B-AE57-9E1C37E19C0D}">
      <dgm:prSet/>
      <dgm:spPr/>
      <dgm:t>
        <a:bodyPr/>
        <a:lstStyle/>
        <a:p>
          <a:endParaRPr lang="es-CO"/>
        </a:p>
      </dgm:t>
    </dgm:pt>
    <dgm:pt modelId="{3C3CB473-0D1F-4F72-8784-AD51F7CA5E97}" type="sibTrans" cxnId="{C1EDCD86-36CE-468B-AE57-9E1C37E19C0D}">
      <dgm:prSet/>
      <dgm:spPr/>
      <dgm:t>
        <a:bodyPr/>
        <a:lstStyle/>
        <a:p>
          <a:endParaRPr lang="es-CO"/>
        </a:p>
      </dgm:t>
    </dgm:pt>
    <dgm:pt modelId="{B9A8AF78-9080-4737-9BD2-F59AECE47627}">
      <dgm:prSet phldrT="[Texto]" custT="1"/>
      <dgm:spPr/>
      <dgm:t>
        <a:bodyPr/>
        <a:lstStyle/>
        <a:p>
          <a:pPr algn="r"/>
          <a:r>
            <a:rPr lang="es-CO" sz="1800" dirty="0">
              <a:solidFill>
                <a:schemeClr val="tx1"/>
              </a:solidFill>
            </a:rPr>
            <a:t>$</a:t>
          </a:r>
          <a:r>
            <a:rPr lang="es-CO" sz="1800" b="0" dirty="0">
              <a:solidFill>
                <a:schemeClr val="tx1"/>
              </a:solidFill>
            </a:rPr>
            <a:t>94,832,615,992,oo</a:t>
          </a:r>
        </a:p>
      </dgm:t>
    </dgm:pt>
    <dgm:pt modelId="{9333DAF8-BBDB-4A91-8B08-77FB09E39D48}" type="parTrans" cxnId="{7D643F0A-41EB-4704-8004-A4858E8F4984}">
      <dgm:prSet/>
      <dgm:spPr/>
      <dgm:t>
        <a:bodyPr/>
        <a:lstStyle/>
        <a:p>
          <a:endParaRPr lang="es-CO"/>
        </a:p>
      </dgm:t>
    </dgm:pt>
    <dgm:pt modelId="{DE59A399-9B51-46BE-9E7D-9DFE129A52CF}" type="sibTrans" cxnId="{7D643F0A-41EB-4704-8004-A4858E8F4984}">
      <dgm:prSet/>
      <dgm:spPr/>
      <dgm:t>
        <a:bodyPr/>
        <a:lstStyle/>
        <a:p>
          <a:endParaRPr lang="es-CO"/>
        </a:p>
      </dgm:t>
    </dgm:pt>
    <dgm:pt modelId="{9914B22D-9BB6-4FED-B639-6449AD0F9496}">
      <dgm:prSet phldrT="[Texto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r"/>
          <a:r>
            <a:rPr lang="es-CO" sz="1800" dirty="0"/>
            <a:t>$12,600,219,906,oo</a:t>
          </a:r>
        </a:p>
      </dgm:t>
    </dgm:pt>
    <dgm:pt modelId="{F1C7CAF8-BDCF-4793-8AB3-235A12252269}" type="parTrans" cxnId="{1932C4CE-41BC-4252-8BAB-A0B6CBD92C79}">
      <dgm:prSet/>
      <dgm:spPr/>
      <dgm:t>
        <a:bodyPr/>
        <a:lstStyle/>
        <a:p>
          <a:endParaRPr lang="es-CO"/>
        </a:p>
      </dgm:t>
    </dgm:pt>
    <dgm:pt modelId="{720A537C-BE6F-4027-9A08-37E07C94E266}" type="sibTrans" cxnId="{1932C4CE-41BC-4252-8BAB-A0B6CBD92C79}">
      <dgm:prSet/>
      <dgm:spPr/>
      <dgm:t>
        <a:bodyPr/>
        <a:lstStyle/>
        <a:p>
          <a:endParaRPr lang="es-CO"/>
        </a:p>
      </dgm:t>
    </dgm:pt>
    <dgm:pt modelId="{D9F53C2E-D47E-48B5-8952-EE2C68D17C3F}" type="pres">
      <dgm:prSet presAssocID="{3A97BB23-9B5A-4E93-8FF1-431D56EFECC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6A476FD-6E8B-4139-8CB6-026E983BA9F7}" type="pres">
      <dgm:prSet presAssocID="{67EC5A14-EE75-4373-8934-2ADACB64DF27}" presName="root" presStyleCnt="0">
        <dgm:presLayoutVars>
          <dgm:chMax/>
          <dgm:chPref val="4"/>
        </dgm:presLayoutVars>
      </dgm:prSet>
      <dgm:spPr/>
    </dgm:pt>
    <dgm:pt modelId="{9BB02538-C5F8-4CFF-99D4-2711A8D8A5FD}" type="pres">
      <dgm:prSet presAssocID="{67EC5A14-EE75-4373-8934-2ADACB64DF27}" presName="rootComposite" presStyleCnt="0">
        <dgm:presLayoutVars/>
      </dgm:prSet>
      <dgm:spPr/>
    </dgm:pt>
    <dgm:pt modelId="{E86EFFC6-8458-4307-A298-1C22FA1165B7}" type="pres">
      <dgm:prSet presAssocID="{67EC5A14-EE75-4373-8934-2ADACB64DF27}" presName="rootText" presStyleLbl="node0" presStyleIdx="0" presStyleCnt="1" custScaleX="106840" custScaleY="46697">
        <dgm:presLayoutVars>
          <dgm:chMax/>
          <dgm:chPref val="4"/>
        </dgm:presLayoutVars>
      </dgm:prSet>
      <dgm:spPr/>
    </dgm:pt>
    <dgm:pt modelId="{C697D5E4-CD83-4B36-BFE2-78AF4C0EC64C}" type="pres">
      <dgm:prSet presAssocID="{67EC5A14-EE75-4373-8934-2ADACB64DF27}" presName="childShape" presStyleCnt="0">
        <dgm:presLayoutVars>
          <dgm:chMax val="0"/>
          <dgm:chPref val="0"/>
        </dgm:presLayoutVars>
      </dgm:prSet>
      <dgm:spPr/>
    </dgm:pt>
    <dgm:pt modelId="{7E2221C1-02AA-4A98-ABAD-4314A7070E23}" type="pres">
      <dgm:prSet presAssocID="{CF5F4FEE-E082-4F96-B34E-33DE7EE455E4}" presName="childComposite" presStyleCnt="0">
        <dgm:presLayoutVars>
          <dgm:chMax val="0"/>
          <dgm:chPref val="0"/>
        </dgm:presLayoutVars>
      </dgm:prSet>
      <dgm:spPr/>
    </dgm:pt>
    <dgm:pt modelId="{DD45240F-1D0B-4C8A-904F-62F990390B41}" type="pres">
      <dgm:prSet presAssocID="{CF5F4FEE-E082-4F96-B34E-33DE7EE455E4}" presName="Image" presStyleLbl="node1" presStyleIdx="0" presStyleCnt="3" custScaleX="188127" custScaleY="46533" custLinFactNeighborX="1554" custLinFactNeighborY="-1348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337E341C-D920-4E26-AB87-E01AD80C2302}" type="pres">
      <dgm:prSet presAssocID="{CF5F4FEE-E082-4F96-B34E-33DE7EE455E4}" presName="childText" presStyleLbl="lnNode1" presStyleIdx="0" presStyleCnt="3" custScaleY="23520" custLinFactNeighborX="578" custLinFactNeighborY="-13266">
        <dgm:presLayoutVars>
          <dgm:chMax val="0"/>
          <dgm:chPref val="0"/>
          <dgm:bulletEnabled val="1"/>
        </dgm:presLayoutVars>
      </dgm:prSet>
      <dgm:spPr/>
    </dgm:pt>
    <dgm:pt modelId="{A865B9EA-3ED6-4087-A774-E0B545FCDD9C}" type="pres">
      <dgm:prSet presAssocID="{9914B22D-9BB6-4FED-B639-6449AD0F9496}" presName="childComposite" presStyleCnt="0">
        <dgm:presLayoutVars>
          <dgm:chMax val="0"/>
          <dgm:chPref val="0"/>
        </dgm:presLayoutVars>
      </dgm:prSet>
      <dgm:spPr/>
    </dgm:pt>
    <dgm:pt modelId="{769C1D75-D6E6-4000-844A-796A5D4C7D3D}" type="pres">
      <dgm:prSet presAssocID="{9914B22D-9BB6-4FED-B639-6449AD0F9496}" presName="Image" presStyleLbl="node1" presStyleIdx="1" presStyleCnt="3" custScaleX="188127" custScaleY="54339" custLinFactNeighborX="1554" custLinFactNeighborY="-22390"/>
      <dgm:spPr/>
    </dgm:pt>
    <dgm:pt modelId="{45A3C970-5A57-4E28-ADD9-C996DDA7B082}" type="pres">
      <dgm:prSet presAssocID="{9914B22D-9BB6-4FED-B639-6449AD0F9496}" presName="childText" presStyleLbl="lnNode1" presStyleIdx="1" presStyleCnt="3" custScaleX="101724" custScaleY="27537" custLinFactNeighborX="-578" custLinFactNeighborY="-20557">
        <dgm:presLayoutVars>
          <dgm:chMax val="0"/>
          <dgm:chPref val="0"/>
          <dgm:bulletEnabled val="1"/>
        </dgm:presLayoutVars>
      </dgm:prSet>
      <dgm:spPr/>
    </dgm:pt>
    <dgm:pt modelId="{21FD8D65-955F-40CD-9DFF-63BAEA364854}" type="pres">
      <dgm:prSet presAssocID="{B9A8AF78-9080-4737-9BD2-F59AECE47627}" presName="childComposite" presStyleCnt="0">
        <dgm:presLayoutVars>
          <dgm:chMax val="0"/>
          <dgm:chPref val="0"/>
        </dgm:presLayoutVars>
      </dgm:prSet>
      <dgm:spPr/>
    </dgm:pt>
    <dgm:pt modelId="{9F61B6E8-DAB5-435E-BC7A-8BEFB5D5382D}" type="pres">
      <dgm:prSet presAssocID="{B9A8AF78-9080-4737-9BD2-F59AECE47627}" presName="Image" presStyleLbl="node1" presStyleIdx="2" presStyleCnt="3" custScaleX="188127" custScaleY="53940" custLinFactNeighborX="1554" custLinFactNeighborY="-33067"/>
      <dgm:spPr/>
    </dgm:pt>
    <dgm:pt modelId="{C826195C-C2DD-4426-8A65-661FA39E75A4}" type="pres">
      <dgm:prSet presAssocID="{B9A8AF78-9080-4737-9BD2-F59AECE47627}" presName="childText" presStyleLbl="lnNode1" presStyleIdx="2" presStyleCnt="3" custScaleY="21061" custLinFactNeighborY="-33067">
        <dgm:presLayoutVars>
          <dgm:chMax val="0"/>
          <dgm:chPref val="0"/>
          <dgm:bulletEnabled val="1"/>
        </dgm:presLayoutVars>
      </dgm:prSet>
      <dgm:spPr/>
    </dgm:pt>
  </dgm:ptLst>
  <dgm:cxnLst>
    <dgm:cxn modelId="{7D643F0A-41EB-4704-8004-A4858E8F4984}" srcId="{67EC5A14-EE75-4373-8934-2ADACB64DF27}" destId="{B9A8AF78-9080-4737-9BD2-F59AECE47627}" srcOrd="2" destOrd="0" parTransId="{9333DAF8-BBDB-4A91-8B08-77FB09E39D48}" sibTransId="{DE59A399-9B51-46BE-9E7D-9DFE129A52CF}"/>
    <dgm:cxn modelId="{8EA6CD66-269D-4C0B-B872-E87005F95937}" type="presOf" srcId="{67EC5A14-EE75-4373-8934-2ADACB64DF27}" destId="{E86EFFC6-8458-4307-A298-1C22FA1165B7}" srcOrd="0" destOrd="0" presId="urn:microsoft.com/office/officeart/2008/layout/PictureAccentList"/>
    <dgm:cxn modelId="{D5A10386-2C7A-411B-B8F5-F7E53C4B63BB}" srcId="{3A97BB23-9B5A-4E93-8FF1-431D56EFECC8}" destId="{67EC5A14-EE75-4373-8934-2ADACB64DF27}" srcOrd="0" destOrd="0" parTransId="{2D83DD16-B503-4324-BD9A-17B00C50B011}" sibTransId="{FE71EFC1-9CE9-438F-AB6C-F0464AB02869}"/>
    <dgm:cxn modelId="{C1EDCD86-36CE-468B-AE57-9E1C37E19C0D}" srcId="{67EC5A14-EE75-4373-8934-2ADACB64DF27}" destId="{CF5F4FEE-E082-4F96-B34E-33DE7EE455E4}" srcOrd="0" destOrd="0" parTransId="{C5F7E542-60B5-436D-BBCB-30E508C44E37}" sibTransId="{3C3CB473-0D1F-4F72-8784-AD51F7CA5E97}"/>
    <dgm:cxn modelId="{61FD5BC0-FE19-4F09-8306-0142592B89ED}" type="presOf" srcId="{CF5F4FEE-E082-4F96-B34E-33DE7EE455E4}" destId="{337E341C-D920-4E26-AB87-E01AD80C2302}" srcOrd="0" destOrd="0" presId="urn:microsoft.com/office/officeart/2008/layout/PictureAccentList"/>
    <dgm:cxn modelId="{351143C0-4B50-4E43-AB8A-F699DF78FCE9}" type="presOf" srcId="{3A97BB23-9B5A-4E93-8FF1-431D56EFECC8}" destId="{D9F53C2E-D47E-48B5-8952-EE2C68D17C3F}" srcOrd="0" destOrd="0" presId="urn:microsoft.com/office/officeart/2008/layout/PictureAccentList"/>
    <dgm:cxn modelId="{73E50BC8-08A7-4802-9BC1-956918033E2B}" type="presOf" srcId="{9914B22D-9BB6-4FED-B639-6449AD0F9496}" destId="{45A3C970-5A57-4E28-ADD9-C996DDA7B082}" srcOrd="0" destOrd="0" presId="urn:microsoft.com/office/officeart/2008/layout/PictureAccentList"/>
    <dgm:cxn modelId="{1932C4CE-41BC-4252-8BAB-A0B6CBD92C79}" srcId="{67EC5A14-EE75-4373-8934-2ADACB64DF27}" destId="{9914B22D-9BB6-4FED-B639-6449AD0F9496}" srcOrd="1" destOrd="0" parTransId="{F1C7CAF8-BDCF-4793-8AB3-235A12252269}" sibTransId="{720A537C-BE6F-4027-9A08-37E07C94E266}"/>
    <dgm:cxn modelId="{5FC93BF6-80B2-44B9-B5F0-E9345138FAC1}" type="presOf" srcId="{B9A8AF78-9080-4737-9BD2-F59AECE47627}" destId="{C826195C-C2DD-4426-8A65-661FA39E75A4}" srcOrd="0" destOrd="0" presId="urn:microsoft.com/office/officeart/2008/layout/PictureAccentList"/>
    <dgm:cxn modelId="{C7CEAE6F-F817-4622-80D1-591B29E4E7D5}" type="presParOf" srcId="{D9F53C2E-D47E-48B5-8952-EE2C68D17C3F}" destId="{56A476FD-6E8B-4139-8CB6-026E983BA9F7}" srcOrd="0" destOrd="0" presId="urn:microsoft.com/office/officeart/2008/layout/PictureAccentList"/>
    <dgm:cxn modelId="{6A30FC3C-B851-4085-BD99-6B083968B402}" type="presParOf" srcId="{56A476FD-6E8B-4139-8CB6-026E983BA9F7}" destId="{9BB02538-C5F8-4CFF-99D4-2711A8D8A5FD}" srcOrd="0" destOrd="0" presId="urn:microsoft.com/office/officeart/2008/layout/PictureAccentList"/>
    <dgm:cxn modelId="{C1CCE805-B1F0-43EE-A3B8-4DB0CE63948D}" type="presParOf" srcId="{9BB02538-C5F8-4CFF-99D4-2711A8D8A5FD}" destId="{E86EFFC6-8458-4307-A298-1C22FA1165B7}" srcOrd="0" destOrd="0" presId="urn:microsoft.com/office/officeart/2008/layout/PictureAccentList"/>
    <dgm:cxn modelId="{B8DBAEBD-8119-4F67-A3FB-1096F45F3C9D}" type="presParOf" srcId="{56A476FD-6E8B-4139-8CB6-026E983BA9F7}" destId="{C697D5E4-CD83-4B36-BFE2-78AF4C0EC64C}" srcOrd="1" destOrd="0" presId="urn:microsoft.com/office/officeart/2008/layout/PictureAccentList"/>
    <dgm:cxn modelId="{B0656635-E4A5-4396-9D1F-1759EBD415E4}" type="presParOf" srcId="{C697D5E4-CD83-4B36-BFE2-78AF4C0EC64C}" destId="{7E2221C1-02AA-4A98-ABAD-4314A7070E23}" srcOrd="0" destOrd="0" presId="urn:microsoft.com/office/officeart/2008/layout/PictureAccentList"/>
    <dgm:cxn modelId="{7D6315C1-9B73-4A4E-B101-EB475CE8C11B}" type="presParOf" srcId="{7E2221C1-02AA-4A98-ABAD-4314A7070E23}" destId="{DD45240F-1D0B-4C8A-904F-62F990390B41}" srcOrd="0" destOrd="0" presId="urn:microsoft.com/office/officeart/2008/layout/PictureAccentList"/>
    <dgm:cxn modelId="{4BF05642-DBC5-492B-8B08-8B417B18DFBB}" type="presParOf" srcId="{7E2221C1-02AA-4A98-ABAD-4314A7070E23}" destId="{337E341C-D920-4E26-AB87-E01AD80C2302}" srcOrd="1" destOrd="0" presId="urn:microsoft.com/office/officeart/2008/layout/PictureAccentList"/>
    <dgm:cxn modelId="{ACF10C59-9D46-489D-BB15-9D7864256E85}" type="presParOf" srcId="{C697D5E4-CD83-4B36-BFE2-78AF4C0EC64C}" destId="{A865B9EA-3ED6-4087-A774-E0B545FCDD9C}" srcOrd="1" destOrd="0" presId="urn:microsoft.com/office/officeart/2008/layout/PictureAccentList"/>
    <dgm:cxn modelId="{65BCE73D-1FFF-40B3-BABC-FE695D13DC9C}" type="presParOf" srcId="{A865B9EA-3ED6-4087-A774-E0B545FCDD9C}" destId="{769C1D75-D6E6-4000-844A-796A5D4C7D3D}" srcOrd="0" destOrd="0" presId="urn:microsoft.com/office/officeart/2008/layout/PictureAccentList"/>
    <dgm:cxn modelId="{8A888403-0A4B-44B8-8402-F7E131D62972}" type="presParOf" srcId="{A865B9EA-3ED6-4087-A774-E0B545FCDD9C}" destId="{45A3C970-5A57-4E28-ADD9-C996DDA7B082}" srcOrd="1" destOrd="0" presId="urn:microsoft.com/office/officeart/2008/layout/PictureAccentList"/>
    <dgm:cxn modelId="{AF2E53A3-40D3-4F11-B39B-4DB8BEC4FE1B}" type="presParOf" srcId="{C697D5E4-CD83-4B36-BFE2-78AF4C0EC64C}" destId="{21FD8D65-955F-40CD-9DFF-63BAEA364854}" srcOrd="2" destOrd="0" presId="urn:microsoft.com/office/officeart/2008/layout/PictureAccentList"/>
    <dgm:cxn modelId="{37768C5B-0ECF-40F9-8509-45CCFCF04724}" type="presParOf" srcId="{21FD8D65-955F-40CD-9DFF-63BAEA364854}" destId="{9F61B6E8-DAB5-435E-BC7A-8BEFB5D5382D}" srcOrd="0" destOrd="0" presId="urn:microsoft.com/office/officeart/2008/layout/PictureAccentList"/>
    <dgm:cxn modelId="{E60D2AD4-E785-4BEB-8CF8-C73A23DDAFC6}" type="presParOf" srcId="{21FD8D65-955F-40CD-9DFF-63BAEA364854}" destId="{C826195C-C2DD-4426-8A65-661FA39E75A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EFFC6-8458-4307-A298-1C22FA1165B7}">
      <dsp:nvSpPr>
        <dsp:cNvPr id="0" name=""/>
        <dsp:cNvSpPr/>
      </dsp:nvSpPr>
      <dsp:spPr>
        <a:xfrm>
          <a:off x="35411" y="1247055"/>
          <a:ext cx="9049803" cy="622170"/>
        </a:xfrm>
        <a:prstGeom prst="roundRect">
          <a:avLst>
            <a:gd name="adj" fmla="val 10000"/>
          </a:avLst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VALOR PROYECTOS VIGENCIAS ANTERIOES A 2020             $137,746,498,947.oo</a:t>
          </a:r>
        </a:p>
      </dsp:txBody>
      <dsp:txXfrm>
        <a:off x="53634" y="1265278"/>
        <a:ext cx="9013357" cy="585724"/>
      </dsp:txXfrm>
    </dsp:sp>
    <dsp:sp modelId="{DD45240F-1D0B-4C8A-904F-62F990390B41}">
      <dsp:nvSpPr>
        <dsp:cNvPr id="0" name=""/>
        <dsp:cNvSpPr/>
      </dsp:nvSpPr>
      <dsp:spPr>
        <a:xfrm>
          <a:off x="82684" y="1929434"/>
          <a:ext cx="2506521" cy="619985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E341C-D920-4E26-AB87-E01AD80C2302}">
      <dsp:nvSpPr>
        <dsp:cNvPr id="0" name=""/>
        <dsp:cNvSpPr/>
      </dsp:nvSpPr>
      <dsp:spPr>
        <a:xfrm>
          <a:off x="2062498" y="2085607"/>
          <a:ext cx="7058128" cy="313370"/>
        </a:xfrm>
        <a:prstGeom prst="roundRect">
          <a:avLst>
            <a:gd name="adj" fmla="val 1667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$30,313,663,049.oo</a:t>
          </a:r>
        </a:p>
      </dsp:txBody>
      <dsp:txXfrm>
        <a:off x="2077798" y="2100907"/>
        <a:ext cx="7027528" cy="282770"/>
      </dsp:txXfrm>
    </dsp:sp>
    <dsp:sp modelId="{769C1D75-D6E6-4000-844A-796A5D4C7D3D}">
      <dsp:nvSpPr>
        <dsp:cNvPr id="0" name=""/>
        <dsp:cNvSpPr/>
      </dsp:nvSpPr>
      <dsp:spPr>
        <a:xfrm>
          <a:off x="21843" y="2590603"/>
          <a:ext cx="2506521" cy="723988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3C970-5A57-4E28-ADD9-C996DDA7B082}">
      <dsp:nvSpPr>
        <dsp:cNvPr id="0" name=""/>
        <dsp:cNvSpPr/>
      </dsp:nvSpPr>
      <dsp:spPr>
        <a:xfrm>
          <a:off x="1898881" y="2793574"/>
          <a:ext cx="7179810" cy="366890"/>
        </a:xfrm>
        <a:prstGeom prst="roundRect">
          <a:avLst>
            <a:gd name="adj" fmla="val 16670"/>
          </a:avLst>
        </a:prstGeom>
        <a:solidFill>
          <a:schemeClr val="accent6">
            <a:shade val="90000"/>
            <a:hueOff val="189935"/>
            <a:satOff val="-7587"/>
            <a:lumOff val="17596"/>
            <a:alphaOff val="-2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$12,600,219,906,oo</a:t>
          </a:r>
        </a:p>
      </dsp:txBody>
      <dsp:txXfrm>
        <a:off x="1916794" y="2811487"/>
        <a:ext cx="7143984" cy="331064"/>
      </dsp:txXfrm>
    </dsp:sp>
    <dsp:sp modelId="{9F61B6E8-DAB5-435E-BC7A-8BEFB5D5382D}">
      <dsp:nvSpPr>
        <dsp:cNvPr id="0" name=""/>
        <dsp:cNvSpPr/>
      </dsp:nvSpPr>
      <dsp:spPr>
        <a:xfrm>
          <a:off x="82684" y="3332219"/>
          <a:ext cx="2506521" cy="718672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6195C-C2DD-4426-8A65-661FA39E75A4}">
      <dsp:nvSpPr>
        <dsp:cNvPr id="0" name=""/>
        <dsp:cNvSpPr/>
      </dsp:nvSpPr>
      <dsp:spPr>
        <a:xfrm>
          <a:off x="2061359" y="3551252"/>
          <a:ext cx="7058128" cy="280607"/>
        </a:xfrm>
        <a:prstGeom prst="roundRect">
          <a:avLst>
            <a:gd name="adj" fmla="val 16670"/>
          </a:avLst>
        </a:prstGeom>
        <a:solidFill>
          <a:schemeClr val="accent6">
            <a:shade val="90000"/>
            <a:hueOff val="379870"/>
            <a:satOff val="-15173"/>
            <a:lumOff val="35191"/>
            <a:alphaOff val="-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tx1"/>
              </a:solidFill>
            </a:rPr>
            <a:t>$</a:t>
          </a:r>
          <a:r>
            <a:rPr lang="es-CO" sz="1800" b="0" kern="1200" dirty="0">
              <a:solidFill>
                <a:schemeClr val="tx1"/>
              </a:solidFill>
            </a:rPr>
            <a:t>94,832,615,992,oo</a:t>
          </a:r>
        </a:p>
      </dsp:txBody>
      <dsp:txXfrm>
        <a:off x="2075060" y="3564953"/>
        <a:ext cx="7030726" cy="253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F4C217-6219-43B2-918B-37EEFD598972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1" y="4473894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8829970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9" y="8829970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2A223CB-51E4-4210-BC05-C9103E4BF0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322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223CB-51E4-4210-BC05-C9103E4BF095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373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854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301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665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722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278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927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634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83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87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11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2" indent="0">
              <a:buNone/>
              <a:defRPr sz="2400"/>
            </a:lvl3pPr>
            <a:lvl4pPr marL="1371635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1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152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F7F89-4950-4D29-A040-E244DC5A1F84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B8DC1-D84E-4155-9C38-613ADF415C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054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2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1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670040"/>
              </p:ext>
            </p:extLst>
          </p:nvPr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400" dirty="0"/>
              <a:t>PROGRAMA AP-SB - AGUAS DEL HUILA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166831" y="1691008"/>
            <a:ext cx="44531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EMPALME</a:t>
            </a:r>
          </a:p>
          <a:p>
            <a:pPr algn="ctr"/>
            <a:r>
              <a:rPr lang="es-MX" sz="2400" dirty="0"/>
              <a:t>2020- 2023</a:t>
            </a:r>
          </a:p>
          <a:p>
            <a:pPr algn="ctr"/>
            <a:endParaRPr lang="es-MX" sz="2400" dirty="0"/>
          </a:p>
          <a:p>
            <a:pPr algn="ctr"/>
            <a:r>
              <a:rPr lang="es-MX" sz="2400" b="1" dirty="0"/>
              <a:t>LUIS ENRIQUE DUSSAN LOPEZ</a:t>
            </a:r>
          </a:p>
          <a:p>
            <a:pPr algn="ctr"/>
            <a:r>
              <a:rPr lang="es-MX" sz="2400" dirty="0"/>
              <a:t>Gobernador </a:t>
            </a:r>
          </a:p>
          <a:p>
            <a:pPr algn="ctr"/>
            <a:endParaRPr lang="es-MX" sz="2400" dirty="0"/>
          </a:p>
          <a:p>
            <a:pPr algn="ctr"/>
            <a:r>
              <a:rPr lang="es-MX" sz="2400" b="1" dirty="0"/>
              <a:t>GENARO LOZADA MENDIETA</a:t>
            </a:r>
          </a:p>
          <a:p>
            <a:pPr algn="ctr"/>
            <a:r>
              <a:rPr lang="es-MX" sz="2400" dirty="0"/>
              <a:t>Gerente </a:t>
            </a:r>
          </a:p>
          <a:p>
            <a:pPr algn="ctr"/>
            <a:endParaRPr lang="es-MX" sz="2400" dirty="0"/>
          </a:p>
          <a:p>
            <a:pPr algn="ctr"/>
            <a:r>
              <a:rPr lang="es-MX" sz="2400" dirty="0"/>
              <a:t>NOVIEMBRE 2023</a:t>
            </a:r>
          </a:p>
          <a:p>
            <a:pPr algn="ctr"/>
            <a:endParaRPr lang="es-CO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1D45C0-A1DB-A16F-64AB-115B276E4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3"/>
          <a:stretch/>
        </p:blipFill>
        <p:spPr bwMode="auto">
          <a:xfrm>
            <a:off x="572014" y="1018572"/>
            <a:ext cx="6273953" cy="55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20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41079" y="1"/>
          <a:ext cx="1203627" cy="95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03627" cy="955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8" y="182564"/>
            <a:ext cx="1617849" cy="8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60635" y="119388"/>
            <a:ext cx="8416117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FUENTE PDA </a:t>
            </a:r>
            <a:endParaRPr lang="es-CO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9579C53-4921-4E1B-E080-2C10D45E9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67050"/>
              </p:ext>
            </p:extLst>
          </p:nvPr>
        </p:nvGraphicFramePr>
        <p:xfrm>
          <a:off x="1220521" y="1956223"/>
          <a:ext cx="9044067" cy="4593497"/>
        </p:xfrm>
        <a:graphic>
          <a:graphicData uri="http://schemas.openxmlformats.org/drawingml/2006/table">
            <a:tbl>
              <a:tblPr/>
              <a:tblGrid>
                <a:gridCol w="506477">
                  <a:extLst>
                    <a:ext uri="{9D8B030D-6E8A-4147-A177-3AD203B41FA5}">
                      <a16:colId xmlns:a16="http://schemas.microsoft.com/office/drawing/2014/main" val="2311076457"/>
                    </a:ext>
                  </a:extLst>
                </a:gridCol>
                <a:gridCol w="1206530">
                  <a:extLst>
                    <a:ext uri="{9D8B030D-6E8A-4147-A177-3AD203B41FA5}">
                      <a16:colId xmlns:a16="http://schemas.microsoft.com/office/drawing/2014/main" val="3370678753"/>
                    </a:ext>
                  </a:extLst>
                </a:gridCol>
                <a:gridCol w="4561272">
                  <a:extLst>
                    <a:ext uri="{9D8B030D-6E8A-4147-A177-3AD203B41FA5}">
                      <a16:colId xmlns:a16="http://schemas.microsoft.com/office/drawing/2014/main" val="2459039468"/>
                    </a:ext>
                  </a:extLst>
                </a:gridCol>
                <a:gridCol w="1294812">
                  <a:extLst>
                    <a:ext uri="{9D8B030D-6E8A-4147-A177-3AD203B41FA5}">
                      <a16:colId xmlns:a16="http://schemas.microsoft.com/office/drawing/2014/main" val="3103276697"/>
                    </a:ext>
                  </a:extLst>
                </a:gridCol>
                <a:gridCol w="1474976">
                  <a:extLst>
                    <a:ext uri="{9D8B030D-6E8A-4147-A177-3AD203B41FA5}">
                      <a16:colId xmlns:a16="http://schemas.microsoft.com/office/drawing/2014/main" val="3880508227"/>
                    </a:ext>
                  </a:extLst>
                </a:gridCol>
              </a:tblGrid>
              <a:tr h="35279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PROYECTO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ESTADO DE AVANCE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612005"/>
                  </a:ext>
                </a:extLst>
              </a:tr>
              <a:tr h="4937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OPTIMIZACION DE LA LINEA EXPRESA DE ACUEDUCTO DE LA ESTACION DEL TREN 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11.128.677.123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231879"/>
                  </a:ext>
                </a:extLst>
              </a:tr>
              <a:tr h="4937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ISNOS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 ALCANTARILLADO SECTOR URBANO DEL MUNICIPIO DE ISNOS, BO. PORVENIR.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395.005.266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808050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AGUSTÍN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SISTEMA DE ALCANTARILLADO BO. ULLUMBE 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1.784.417.768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50283"/>
                  </a:ext>
                </a:extLst>
              </a:tr>
              <a:tr h="37651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TIMANA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DE UN SECTOR DE ALCANTARILLADO URBANO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474.460.194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142096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DEL ALCANTARILLADO  SANITARIO Y PLUVIAL DEL BARRIO LOS ANDAQUÍES -  COMUNA 1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4.669.278.563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16717"/>
                  </a:ext>
                </a:extLst>
              </a:tr>
              <a:tr h="3653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PTAR 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40,21%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3.417.674.949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703942"/>
                  </a:ext>
                </a:extLst>
              </a:tr>
              <a:tr h="3197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GARZÓN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PTAR 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27.791.394.451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9833"/>
                  </a:ext>
                </a:extLst>
              </a:tr>
              <a:tr h="3077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PALESTINA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VEHICULO COMPACTADOR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CONTRATACIÓN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650.000.000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674875"/>
                  </a:ext>
                </a:extLst>
              </a:tr>
              <a:tr h="25997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VEHICULO COMPACTADOR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573.993.000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635270"/>
                  </a:ext>
                </a:extLst>
              </a:tr>
              <a:tr h="24488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SALADOBLANCO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VEHICULO COMPACTADOR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434.826.000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816066"/>
                  </a:ext>
                </a:extLst>
              </a:tr>
              <a:tr h="24488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ARGENTINA</a:t>
                      </a: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CONSTRUCCIÒN  DE COLECTORES DEL SISTEMA DE ALCANTARILLADO   SANITARIO  PARA EL ASENTAMIENTO  EL PORVENIR   DEL  MUNICIPIO DE LA ARGENTINA.</a:t>
                      </a:r>
                    </a:p>
                  </a:txBody>
                  <a:tcPr marL="4400" marR="4400" marT="4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Precontractual</a:t>
                      </a:r>
                    </a:p>
                  </a:txBody>
                  <a:tcPr marL="4400" marR="4400" marT="4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1.247.900.148</a:t>
                      </a:r>
                    </a:p>
                    <a:p>
                      <a:pPr algn="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351633"/>
                  </a:ext>
                </a:extLst>
              </a:tr>
            </a:tbl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80F63BA5-C618-BE0C-4E52-228310358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34572"/>
              </p:ext>
            </p:extLst>
          </p:nvPr>
        </p:nvGraphicFramePr>
        <p:xfrm>
          <a:off x="7062537" y="949937"/>
          <a:ext cx="3202051" cy="914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37258">
                  <a:extLst>
                    <a:ext uri="{9D8B030D-6E8A-4147-A177-3AD203B41FA5}">
                      <a16:colId xmlns:a16="http://schemas.microsoft.com/office/drawing/2014/main" val="2946169094"/>
                    </a:ext>
                  </a:extLst>
                </a:gridCol>
                <a:gridCol w="1564793">
                  <a:extLst>
                    <a:ext uri="{9D8B030D-6E8A-4147-A177-3AD203B41FA5}">
                      <a16:colId xmlns:a16="http://schemas.microsoft.com/office/drawing/2014/main" val="1720186644"/>
                    </a:ext>
                  </a:extLst>
                </a:gridCol>
              </a:tblGrid>
              <a:tr h="246221">
                <a:tc>
                  <a:txBody>
                    <a:bodyPr/>
                    <a:lstStyle/>
                    <a:p>
                      <a:r>
                        <a:rPr lang="es-CO" sz="1400" dirty="0">
                          <a:solidFill>
                            <a:schemeClr val="tx1"/>
                          </a:solidFill>
                        </a:rPr>
                        <a:t>TOTAL PROYECTOS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087519"/>
                  </a:ext>
                </a:extLst>
              </a:tr>
              <a:tr h="246221">
                <a:tc>
                  <a:txBody>
                    <a:bodyPr/>
                    <a:lstStyle/>
                    <a:p>
                      <a:r>
                        <a:rPr lang="es-CO" sz="1400" dirty="0">
                          <a:solidFill>
                            <a:schemeClr val="tx1"/>
                          </a:solidFill>
                        </a:rPr>
                        <a:t>TOTAL MUNICIPIOS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1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561038"/>
                  </a:ext>
                </a:extLst>
              </a:tr>
              <a:tr h="246221">
                <a:tc>
                  <a:txBody>
                    <a:bodyPr/>
                    <a:lstStyle/>
                    <a:p>
                      <a:r>
                        <a:rPr lang="es-CO" sz="1400" dirty="0">
                          <a:solidFill>
                            <a:schemeClr val="tx1"/>
                          </a:solidFill>
                        </a:rPr>
                        <a:t>INVERSIÓN TOTAL: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52,567,627,462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5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582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1467DE-69C2-CE52-7683-D4266A7A4151}"/>
              </a:ext>
            </a:extLst>
          </p:cNvPr>
          <p:cNvSpPr txBox="1"/>
          <p:nvPr/>
        </p:nvSpPr>
        <p:spPr>
          <a:xfrm>
            <a:off x="3299020" y="2896097"/>
            <a:ext cx="609399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3,  PROYECTOS EN ESTRUCTURACIÓN</a:t>
            </a:r>
            <a:endParaRPr kumimoji="0" lang="es-CO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58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41079" y="1"/>
          <a:ext cx="1203627" cy="95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03627" cy="955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8" y="182564"/>
            <a:ext cx="1617849" cy="8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60635" y="119388"/>
            <a:ext cx="8416117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SECTOR APSB – PROYECTOS EN ESTRUCTURACIÓN</a:t>
            </a:r>
            <a:endParaRPr lang="es-CO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9D6357A-3E37-E6DB-1880-BBAD3C0A2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068812"/>
              </p:ext>
            </p:extLst>
          </p:nvPr>
        </p:nvGraphicFramePr>
        <p:xfrm>
          <a:off x="483268" y="1024602"/>
          <a:ext cx="11225463" cy="5119702"/>
        </p:xfrm>
        <a:graphic>
          <a:graphicData uri="http://schemas.openxmlformats.org/drawingml/2006/table">
            <a:tbl>
              <a:tblPr/>
              <a:tblGrid>
                <a:gridCol w="421106">
                  <a:extLst>
                    <a:ext uri="{9D8B030D-6E8A-4147-A177-3AD203B41FA5}">
                      <a16:colId xmlns:a16="http://schemas.microsoft.com/office/drawing/2014/main" val="3791772662"/>
                    </a:ext>
                  </a:extLst>
                </a:gridCol>
                <a:gridCol w="2079458">
                  <a:extLst>
                    <a:ext uri="{9D8B030D-6E8A-4147-A177-3AD203B41FA5}">
                      <a16:colId xmlns:a16="http://schemas.microsoft.com/office/drawing/2014/main" val="3112345946"/>
                    </a:ext>
                  </a:extLst>
                </a:gridCol>
                <a:gridCol w="7119656">
                  <a:extLst>
                    <a:ext uri="{9D8B030D-6E8A-4147-A177-3AD203B41FA5}">
                      <a16:colId xmlns:a16="http://schemas.microsoft.com/office/drawing/2014/main" val="1111876727"/>
                    </a:ext>
                  </a:extLst>
                </a:gridCol>
                <a:gridCol w="1605243">
                  <a:extLst>
                    <a:ext uri="{9D8B030D-6E8A-4147-A177-3AD203B41FA5}">
                      <a16:colId xmlns:a16="http://schemas.microsoft.com/office/drawing/2014/main" val="2470282930"/>
                    </a:ext>
                  </a:extLst>
                </a:gridCol>
              </a:tblGrid>
              <a:tr h="14694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EN ESTRUCTURACION y/o EN ESTUDIOS Y DISEÑOS  </a:t>
                      </a:r>
                    </a:p>
                  </a:txBody>
                  <a:tcPr marL="3061" marR="3061" marT="3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10540"/>
                  </a:ext>
                </a:extLst>
              </a:tr>
              <a:tr h="1206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TOTAL DE LA INVERSION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$ 27.406.090.692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726618"/>
                  </a:ext>
                </a:extLst>
              </a:tr>
              <a:tr h="12061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PROYECTO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569052"/>
                  </a:ext>
                </a:extLst>
              </a:tr>
              <a:tr h="1793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ALCANTARILLADO Y PTAR RESGUARDO INDIGENA  RUMIYACO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$ 1.591.323.241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237827"/>
                  </a:ext>
                </a:extLst>
              </a:tr>
              <a:tr h="1793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ALCANTARILLADO COMINUDAD INDIGENA TALAGA 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$ 741.019.915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194321"/>
                  </a:ext>
                </a:extLst>
              </a:tr>
              <a:tr h="2571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ALCANTARILLADO SANITARIO Y CONSTRUCCION DE PTAR DE LOS CENTROS POBLADOS EL SOCORRO, UVITAL Y CAUCHAL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4.339.621.414,00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484674"/>
                  </a:ext>
                </a:extLst>
              </a:tr>
              <a:tr h="2381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ACEVEDO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DE LA NUEVA CAPTACION DEL SISTEMA DE ACUEDUCTO DE LA ZONA URBANA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ESTRUCTURACION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449760"/>
                  </a:ext>
                </a:extLst>
              </a:tr>
              <a:tr h="2381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IQUIRA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PLAN MAESTRO DE ACUEDUCTO Y ALCANTARILLADO DEL CASCO URBANO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$ 16.034.126.122,00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238220"/>
                  </a:ext>
                </a:extLst>
              </a:tr>
              <a:tr h="19286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ALGECIRAS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ESTUDIOS Y DISEÑOS CONSTRUCCION ACUEDUCTO DE LA VEREDA EL VERGEL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$ 1.900.000.000,00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5044258"/>
                  </a:ext>
                </a:extLst>
              </a:tr>
              <a:tr h="1793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GUADALUPE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ESTUDIOS Y DISEÑOS DEL ACUEDUCTO SIETE VEREDAS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ESTRUCTURACION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277419"/>
                  </a:ext>
                </a:extLst>
              </a:tr>
              <a:tr h="19286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TIMANA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ESTUDIOS Y DISEÑOS DEL PLAN MAESTRO DE ALCANTARILLADO SANITARIO Y PLUVIAL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ESTRUCTURACION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508986"/>
                  </a:ext>
                </a:extLst>
              </a:tr>
              <a:tr h="32143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ESTUDIOS Y DISEÑOS PARALA OPTIMIZACION DEL SISTEMA DE ACUEDUCTO REGIONAL VEREDAS SAN EMILIO  - PALACIOS MUNICIPIO DE COLOMBIA HUILA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$ 2.800.000.000,00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835398"/>
                  </a:ext>
                </a:extLst>
              </a:tr>
              <a:tr h="192862"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SUAZA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ALCANTARILLADO SANITARIO Y PTAR DEL CENTRO POBLADO GUAYABAL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ESTRUCTURACION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777115"/>
                  </a:ext>
                </a:extLst>
              </a:tr>
              <a:tr h="53205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RURAL  MUNICIPIOS DE: LA PLATA, GARZON , ELIAS  Y TIMANA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DE SIETE (7) BOCATOMAS DE ACUEDUCTOS AFECTADOS POR OLA INVERNAL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$2,500,000,000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445408"/>
                  </a:ext>
                </a:extLst>
              </a:tr>
              <a:tr h="4145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PAICOL</a:t>
                      </a:r>
                    </a:p>
                  </a:txBody>
                  <a:tcPr marL="3061" marR="3061" marT="30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ACUEDUCTO REGIONAL LA CUMBRE FASE 1 ;  ACUEDUCTO LA LAJA -PAICOL  ;  ACUEDUCTO DE LA ZONA URBANA VILLAVIEJA Y LOS CENTROS POBLADOS POTOSI, HATO NUEVO, POLONIA Y SAN ALFONSO </a:t>
                      </a:r>
                    </a:p>
                  </a:txBody>
                  <a:tcPr marL="3061" marR="3061" marT="30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ESTRUCTURACION</a:t>
                      </a:r>
                    </a:p>
                  </a:txBody>
                  <a:tcPr marL="3061" marR="3061" marT="30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565505"/>
                  </a:ext>
                </a:extLst>
              </a:tr>
              <a:tr h="257150">
                <a:tc vMerge="1">
                  <a:txBody>
                    <a:bodyPr/>
                    <a:lstStyle/>
                    <a:p>
                      <a:pPr algn="ctr" fontAlgn="ctr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VILLAVIEJA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318178"/>
                  </a:ext>
                </a:extLst>
              </a:tr>
              <a:tr h="2571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ISNOS -</a:t>
                      </a:r>
                      <a:r>
                        <a:rPr lang="es-C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Idolos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, </a:t>
                      </a:r>
                      <a:r>
                        <a:rPr lang="es-C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ESTUDIOS Y DISEÑOS DE ACUEDUCTOS RURALES DEL MUNICIPIO DE ISNOS DEPARTAMENTO HUILA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$10,000,000,000</a:t>
                      </a:r>
                    </a:p>
                  </a:txBody>
                  <a:tcPr marL="3061" marR="3061" marT="3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104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61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41079" y="1"/>
          <a:ext cx="1203627" cy="95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03627" cy="955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8" y="182564"/>
            <a:ext cx="1617849" cy="8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60635" y="119388"/>
            <a:ext cx="8416117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SECTOR APSB – PROYECTOS RADICADOS EN PLANEACIÓN DEPARTAMENTAL</a:t>
            </a:r>
            <a:endParaRPr lang="es-CO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516B04B-4649-50A5-8A8C-7491230B6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3406"/>
              </p:ext>
            </p:extLst>
          </p:nvPr>
        </p:nvGraphicFramePr>
        <p:xfrm>
          <a:off x="926433" y="1393252"/>
          <a:ext cx="9733547" cy="4198947"/>
        </p:xfrm>
        <a:graphic>
          <a:graphicData uri="http://schemas.openxmlformats.org/drawingml/2006/table">
            <a:tbl>
              <a:tblPr/>
              <a:tblGrid>
                <a:gridCol w="796520">
                  <a:extLst>
                    <a:ext uri="{9D8B030D-6E8A-4147-A177-3AD203B41FA5}">
                      <a16:colId xmlns:a16="http://schemas.microsoft.com/office/drawing/2014/main" val="2693498331"/>
                    </a:ext>
                  </a:extLst>
                </a:gridCol>
                <a:gridCol w="1778236">
                  <a:extLst>
                    <a:ext uri="{9D8B030D-6E8A-4147-A177-3AD203B41FA5}">
                      <a16:colId xmlns:a16="http://schemas.microsoft.com/office/drawing/2014/main" val="1688661885"/>
                    </a:ext>
                  </a:extLst>
                </a:gridCol>
                <a:gridCol w="4680285">
                  <a:extLst>
                    <a:ext uri="{9D8B030D-6E8A-4147-A177-3AD203B41FA5}">
                      <a16:colId xmlns:a16="http://schemas.microsoft.com/office/drawing/2014/main" val="1322731060"/>
                    </a:ext>
                  </a:extLst>
                </a:gridCol>
                <a:gridCol w="2478506">
                  <a:extLst>
                    <a:ext uri="{9D8B030D-6E8A-4147-A177-3AD203B41FA5}">
                      <a16:colId xmlns:a16="http://schemas.microsoft.com/office/drawing/2014/main" val="335515988"/>
                    </a:ext>
                  </a:extLst>
                </a:gridCol>
              </a:tblGrid>
              <a:tr h="29193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PROYECTOS RADICADOS EN PLANEACION DPTAL PARA SER  VIABILIZADOS POR S.G.R y PROPIOS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763420"/>
                  </a:ext>
                </a:extLst>
              </a:tr>
              <a:tr h="25266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VALOR TOTAL  INVERSION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TOTAL  INVERSION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$ 19.055.098.406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023687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PROYECTO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VALOR PROYECTO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406786"/>
                  </a:ext>
                </a:extLst>
              </a:tr>
              <a:tr h="4364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AGUSTIN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ALCANTARILLADO SANITARIO Y PTAR  EL RETIRO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$ 1.452.510.892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633302"/>
                  </a:ext>
                </a:extLst>
              </a:tr>
              <a:tr h="5213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RIVERA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ACUEDUCTO LISBOA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$ 3.350.389.261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762429"/>
                  </a:ext>
                </a:extLst>
              </a:tr>
              <a:tr h="64257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ALCANTARILLADO RURAL SECTOR MACAL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$ 6.027.392.908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139758"/>
                  </a:ext>
                </a:extLst>
              </a:tr>
              <a:tr h="64257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ELIAS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ALCANTARILLADO CENTRO POBLADO AGUADAS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$ 1.313.671.703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818327"/>
                  </a:ext>
                </a:extLst>
              </a:tr>
              <a:tr h="73350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ALCANTARILLADO DE SANTA HELENA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$ 3.678.133.642,00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95530"/>
                  </a:ext>
                </a:extLst>
              </a:tr>
              <a:tr h="18064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ISNOS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ACUEDUCTO VEREDA YARUMAL 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$ 3.233.000.000,00</a:t>
                      </a:r>
                    </a:p>
                  </a:txBody>
                  <a:tcPr marL="6062" marR="6062" marT="60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27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381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41079" y="1"/>
          <a:ext cx="1203627" cy="95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03627" cy="955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8" y="182564"/>
            <a:ext cx="1617849" cy="8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60635" y="119388"/>
            <a:ext cx="8416117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SECTOR APSB – PROYECTOS RADICADOS EN MVCT</a:t>
            </a:r>
            <a:endParaRPr lang="es-CO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E25443F-3AC9-C9C7-04F3-3FCE6F13D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922798"/>
              </p:ext>
            </p:extLst>
          </p:nvPr>
        </p:nvGraphicFramePr>
        <p:xfrm>
          <a:off x="984250" y="1600200"/>
          <a:ext cx="10223499" cy="3657600"/>
        </p:xfrm>
        <a:graphic>
          <a:graphicData uri="http://schemas.openxmlformats.org/drawingml/2006/table">
            <a:tbl>
              <a:tblPr/>
              <a:tblGrid>
                <a:gridCol w="637977">
                  <a:extLst>
                    <a:ext uri="{9D8B030D-6E8A-4147-A177-3AD203B41FA5}">
                      <a16:colId xmlns:a16="http://schemas.microsoft.com/office/drawing/2014/main" val="3415408841"/>
                    </a:ext>
                  </a:extLst>
                </a:gridCol>
                <a:gridCol w="2082153">
                  <a:extLst>
                    <a:ext uri="{9D8B030D-6E8A-4147-A177-3AD203B41FA5}">
                      <a16:colId xmlns:a16="http://schemas.microsoft.com/office/drawing/2014/main" val="2450762842"/>
                    </a:ext>
                  </a:extLst>
                </a:gridCol>
                <a:gridCol w="4976854">
                  <a:extLst>
                    <a:ext uri="{9D8B030D-6E8A-4147-A177-3AD203B41FA5}">
                      <a16:colId xmlns:a16="http://schemas.microsoft.com/office/drawing/2014/main" val="2110896437"/>
                    </a:ext>
                  </a:extLst>
                </a:gridCol>
                <a:gridCol w="2526515">
                  <a:extLst>
                    <a:ext uri="{9D8B030D-6E8A-4147-A177-3AD203B41FA5}">
                      <a16:colId xmlns:a16="http://schemas.microsoft.com/office/drawing/2014/main" val="4009515748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RADICADOS EN EL MINISTERIO DE VIVIENDA CIUDAD Y TERRITORIO -MVCT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77278"/>
                  </a:ext>
                </a:extLst>
              </a:tr>
              <a:tr h="30480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TOTAL INVERSIÓN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178.294.387.159,52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02110"/>
                  </a:ext>
                </a:extLst>
              </a:tr>
              <a:tr h="3048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DE PTAR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6754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DEL PROYECTO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VALOR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9178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PTAR URBANA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10.426.873.969,00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69083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TERUEL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PTAR URBANA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3.470.226.022,00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57269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PTAR URBANA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22.975.838.395,00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35798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ACEVEDO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PTAR VEREDA SAN MARCOS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4.547.342.519,00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82542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VILLAVIEJA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PTAR  DEL CENTRO POBLADO SAN ALFONSO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6.118.945.201,00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91098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VILLAVIEJA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PTAR  DEL CENTRO POBLADO HATO NUEVO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3.241.261.850,00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19274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VILLAVIEJA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PTAR DEL CENTRO POBLADO POLONIA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2.155.899.760,00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58798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VILLAVIEJA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PTAR  DEL CENTRO POBLADO POTOSI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2.308.727.334,00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230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31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41079" y="1"/>
          <a:ext cx="1203627" cy="95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03627" cy="955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8" y="182564"/>
            <a:ext cx="1617849" cy="8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60635" y="119388"/>
            <a:ext cx="8416117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SECTOR APSB – PROYECTOS RADICADOS EN MVCT</a:t>
            </a:r>
            <a:endParaRPr lang="es-CO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7F3290B-563B-5CA4-C5AA-27FE58D78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23246"/>
              </p:ext>
            </p:extLst>
          </p:nvPr>
        </p:nvGraphicFramePr>
        <p:xfrm>
          <a:off x="1410571" y="1187950"/>
          <a:ext cx="9754734" cy="3278419"/>
        </p:xfrm>
        <a:graphic>
          <a:graphicData uri="http://schemas.openxmlformats.org/drawingml/2006/table">
            <a:tbl>
              <a:tblPr/>
              <a:tblGrid>
                <a:gridCol w="584770">
                  <a:extLst>
                    <a:ext uri="{9D8B030D-6E8A-4147-A177-3AD203B41FA5}">
                      <a16:colId xmlns:a16="http://schemas.microsoft.com/office/drawing/2014/main" val="438290202"/>
                    </a:ext>
                  </a:extLst>
                </a:gridCol>
                <a:gridCol w="1349438">
                  <a:extLst>
                    <a:ext uri="{9D8B030D-6E8A-4147-A177-3AD203B41FA5}">
                      <a16:colId xmlns:a16="http://schemas.microsoft.com/office/drawing/2014/main" val="1640910305"/>
                    </a:ext>
                  </a:extLst>
                </a:gridCol>
                <a:gridCol w="6220326">
                  <a:extLst>
                    <a:ext uri="{9D8B030D-6E8A-4147-A177-3AD203B41FA5}">
                      <a16:colId xmlns:a16="http://schemas.microsoft.com/office/drawing/2014/main" val="311430798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178386717"/>
                    </a:ext>
                  </a:extLst>
                </a:gridCol>
              </a:tblGrid>
              <a:tr h="20771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ACUEDUCTOS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031708"/>
                  </a:ext>
                </a:extLst>
              </a:tr>
              <a:tr h="2743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DEL PROYECTO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TOTAL DEL PROYECTO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53754"/>
                  </a:ext>
                </a:extLst>
              </a:tr>
              <a:tr h="19250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TESALIA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MAESTRO ACUEDUCTO URBANO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13.876.346.628,00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963669"/>
                  </a:ext>
                </a:extLst>
              </a:tr>
              <a:tr h="3554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ACEVEDO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ACUEDUCTO REGIONAL MIRADOR BATEAS Y MESA ALTA DEL MUNICIPIO DE ACEVEDO DEPARTAMENTO DEL HUILA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6.047.261.088,00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405413"/>
                  </a:ext>
                </a:extLst>
              </a:tr>
              <a:tr h="3484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AIPE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ACUEDUCTO DEL SECTOR CRUCE GUACIRCO DE LA VEREDA DINDAL  Y ALTO DINDAL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3.338.749.788,00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770552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AIPE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ACUEDUCTO DEL SECTOR DINA DE LA VEREDA DINA  Y MEJORAMIENTO DEL SISTEMA DE ACUEDUCTO DEL SECTOR SAN JOSE DE LA VEREDA DINA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2.101.092.892,00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867944"/>
                  </a:ext>
                </a:extLst>
              </a:tr>
              <a:tr h="2793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ARGENTINA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ACUEDUCTO DE LA VEREDA LOURDES 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3.919.145.409,00 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466491"/>
                  </a:ext>
                </a:extLst>
              </a:tr>
              <a:tr h="2793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ARGENTINA 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ACUEDUCTO DE LA VEREDA BAJO PENSIL 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2.101.071.333,00 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887452"/>
                  </a:ext>
                </a:extLst>
              </a:tr>
              <a:tr h="29548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 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ACUEDUCTO REGIONAL (06)  VEREDAS, CORREGIMIENTO  DE  CRIOLLO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10.785.620.342,52 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552614"/>
                  </a:ext>
                </a:extLst>
              </a:tr>
              <a:tr h="2793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731" marR="8731" marT="87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 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ACUEDUCTO BETANIA SAN MARTÍN 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12.312.252.960,00 </a:t>
                      </a:r>
                    </a:p>
                  </a:txBody>
                  <a:tcPr marL="8731" marR="8731" marT="8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580978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656E575-B46F-9F4E-C62F-33664C10F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7735"/>
              </p:ext>
            </p:extLst>
          </p:nvPr>
        </p:nvGraphicFramePr>
        <p:xfrm>
          <a:off x="1416080" y="4629717"/>
          <a:ext cx="9749224" cy="1550670"/>
        </p:xfrm>
        <a:graphic>
          <a:graphicData uri="http://schemas.openxmlformats.org/drawingml/2006/table">
            <a:tbl>
              <a:tblPr/>
              <a:tblGrid>
                <a:gridCol w="608758">
                  <a:extLst>
                    <a:ext uri="{9D8B030D-6E8A-4147-A177-3AD203B41FA5}">
                      <a16:colId xmlns:a16="http://schemas.microsoft.com/office/drawing/2014/main" val="1723721292"/>
                    </a:ext>
                  </a:extLst>
                </a:gridCol>
                <a:gridCol w="1319941">
                  <a:extLst>
                    <a:ext uri="{9D8B030D-6E8A-4147-A177-3AD203B41FA5}">
                      <a16:colId xmlns:a16="http://schemas.microsoft.com/office/drawing/2014/main" val="4090577987"/>
                    </a:ext>
                  </a:extLst>
                </a:gridCol>
                <a:gridCol w="6220326">
                  <a:extLst>
                    <a:ext uri="{9D8B030D-6E8A-4147-A177-3AD203B41FA5}">
                      <a16:colId xmlns:a16="http://schemas.microsoft.com/office/drawing/2014/main" val="2684490507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val="3876989195"/>
                    </a:ext>
                  </a:extLst>
                </a:gridCol>
              </a:tblGrid>
              <a:tr h="20925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DE ALCANTARILLADOS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434393"/>
                  </a:ext>
                </a:extLst>
              </a:tr>
              <a:tr h="3232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DEL PROYECTO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TOTAL DEL PROYECTO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901839"/>
                  </a:ext>
                </a:extLst>
              </a:tr>
              <a:tr h="1203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ISNOS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MAESTRO DE ALCANTARILLADO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22.929.674.439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6172303"/>
                  </a:ext>
                </a:extLst>
              </a:tr>
              <a:tr h="2222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CAMPOALEGRE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MAESTRO DE ACUEDUCTO Y ALCANTARILLADO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19.500.000.000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864302"/>
                  </a:ext>
                </a:extLst>
              </a:tr>
              <a:tr h="2039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ALGECIRAS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MAESTRO DE ALCANTARILLADO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16.912.289.623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686730"/>
                  </a:ext>
                </a:extLst>
              </a:tr>
              <a:tr h="209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SUAZA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ACUEDUCTO Y ALCANTARILLADO DEL CENTRO POBLADO GALLARDO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9.225.767.607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8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628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41079" y="1"/>
          <a:ext cx="1203627" cy="95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03627" cy="955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8" y="182564"/>
            <a:ext cx="1617849" cy="8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60635" y="119388"/>
            <a:ext cx="8416117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SECTOR APSB – PROYECTOS RADICADOS EN AGUAS DEL HUILA</a:t>
            </a:r>
            <a:endParaRPr lang="es-C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DD97F71-8994-9DED-6F91-F5A5862BA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225535"/>
              </p:ext>
            </p:extLst>
          </p:nvPr>
        </p:nvGraphicFramePr>
        <p:xfrm>
          <a:off x="738396" y="1216512"/>
          <a:ext cx="10515598" cy="3860814"/>
        </p:xfrm>
        <a:graphic>
          <a:graphicData uri="http://schemas.openxmlformats.org/drawingml/2006/table">
            <a:tbl>
              <a:tblPr/>
              <a:tblGrid>
                <a:gridCol w="475264">
                  <a:extLst>
                    <a:ext uri="{9D8B030D-6E8A-4147-A177-3AD203B41FA5}">
                      <a16:colId xmlns:a16="http://schemas.microsoft.com/office/drawing/2014/main" val="1950433639"/>
                    </a:ext>
                  </a:extLst>
                </a:gridCol>
                <a:gridCol w="1856221">
                  <a:extLst>
                    <a:ext uri="{9D8B030D-6E8A-4147-A177-3AD203B41FA5}">
                      <a16:colId xmlns:a16="http://schemas.microsoft.com/office/drawing/2014/main" val="2344836618"/>
                    </a:ext>
                  </a:extLst>
                </a:gridCol>
                <a:gridCol w="5900453">
                  <a:extLst>
                    <a:ext uri="{9D8B030D-6E8A-4147-A177-3AD203B41FA5}">
                      <a16:colId xmlns:a16="http://schemas.microsoft.com/office/drawing/2014/main" val="3189547983"/>
                    </a:ext>
                  </a:extLst>
                </a:gridCol>
                <a:gridCol w="2283660">
                  <a:extLst>
                    <a:ext uri="{9D8B030D-6E8A-4147-A177-3AD203B41FA5}">
                      <a16:colId xmlns:a16="http://schemas.microsoft.com/office/drawing/2014/main" val="1045996525"/>
                    </a:ext>
                  </a:extLst>
                </a:gridCol>
              </a:tblGrid>
              <a:tr h="38368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PROYECTOS  PARA REVISION Y CONCEPTO TECNICO AGUAS DEL HUILA .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593902"/>
                  </a:ext>
                </a:extLst>
              </a:tr>
              <a:tr h="4301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PROYECTO 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VALOR TOTAL 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924004"/>
                  </a:ext>
                </a:extLst>
              </a:tr>
              <a:tr h="35186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TOTAL DE LA INVERSION 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MX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TOTAL DE LA INVERSION 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$ 22.314.893.540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382089"/>
                  </a:ext>
                </a:extLst>
              </a:tr>
              <a:tr h="121885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RURALES : CAMPAOLEGRE, NEIVA , GUADALUPE , SAN AGUSTIN Y LA PLATA 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PLANTAS DE TRATAMIENTO DE AGUA POTABLE COMPACTA Y/O  OPTIMIZACION DE PLANTAS EN LA ZONA RURAL 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$ 2.812.093.194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57297"/>
                  </a:ext>
                </a:extLst>
              </a:tr>
              <a:tr h="5377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RIVERA 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OPTIMIZACION DE ALCANTARILLADO Y PTAR DEL CENTRO POBLADO LA ULLOA 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$ 7.385.757.019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496634"/>
                  </a:ext>
                </a:extLst>
              </a:tr>
              <a:tr h="60046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GUADALUPE 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SISTEMA DE ALCANTARILLADO DEL CENTRO POBLADO  CACHIMBAL 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$ 5.383.811.791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540381"/>
                  </a:ext>
                </a:extLst>
              </a:tr>
              <a:tr h="33799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SUAZA 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ACUEDUCTO VEREDA HORIZONTE MANTAGUA 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$ 6.733.231.536,00</a:t>
                      </a:r>
                    </a:p>
                  </a:txBody>
                  <a:tcPr marL="8962" marR="8962" marT="89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236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57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graphicFrame>
        <p:nvGraphicFramePr>
          <p:cNvPr id="2" name="2 Tabla">
            <a:extLst>
              <a:ext uri="{FF2B5EF4-FFF2-40B4-BE49-F238E27FC236}">
                <a16:creationId xmlns:a16="http://schemas.microsoft.com/office/drawing/2014/main" id="{775E7DC1-2E08-44D6-8FC9-35C8FBFFB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570284"/>
              </p:ext>
            </p:extLst>
          </p:nvPr>
        </p:nvGraphicFramePr>
        <p:xfrm>
          <a:off x="2213809" y="2125121"/>
          <a:ext cx="7291138" cy="2290465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3462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800" b="1" dirty="0">
                          <a:solidFill>
                            <a:srgbClr val="000000"/>
                          </a:solidFill>
                          <a:effectLst/>
                        </a:rPr>
                        <a:t>ENTIDAD</a:t>
                      </a:r>
                      <a:endParaRPr lang="es-CO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800" b="1" dirty="0">
                          <a:solidFill>
                            <a:srgbClr val="000000"/>
                          </a:solidFill>
                          <a:effectLst/>
                        </a:rPr>
                        <a:t>SALDO DISPONIBLE OCT 15/2023</a:t>
                      </a:r>
                      <a:endParaRPr lang="es-CO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6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rgbClr val="000000"/>
                          </a:solidFill>
                          <a:effectLst/>
                        </a:rPr>
                        <a:t>MUNICIPIOS</a:t>
                      </a:r>
                      <a:endParaRPr lang="es-CO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94.439.199.531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rgbClr val="000000"/>
                          </a:solidFill>
                          <a:effectLst/>
                        </a:rPr>
                        <a:t>DEPARTAMENTO</a:t>
                      </a:r>
                      <a:endParaRPr lang="es-CO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</a:rPr>
                        <a:t>8,777,481,800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rgbClr val="000000"/>
                          </a:solidFill>
                          <a:effectLst/>
                        </a:rPr>
                        <a:t>NACION</a:t>
                      </a:r>
                      <a:endParaRPr lang="es-CO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rgbClr val="000000"/>
                          </a:solidFill>
                          <a:effectLst/>
                        </a:rPr>
                        <a:t>CAM</a:t>
                      </a:r>
                      <a:endParaRPr lang="es-CO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16.469.324.327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800" b="1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s-CO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b="1" dirty="0"/>
                        <a:t>119,686,005,658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21467DE-69C2-CE52-7683-D4266A7A4151}"/>
              </a:ext>
            </a:extLst>
          </p:cNvPr>
          <p:cNvSpPr txBox="1"/>
          <p:nvPr/>
        </p:nvSpPr>
        <p:spPr>
          <a:xfrm>
            <a:off x="1828800" y="1389884"/>
            <a:ext cx="609399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  ESTRATEGIA PDA</a:t>
            </a:r>
            <a:endParaRPr kumimoji="0" lang="es-CO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81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1467DE-69C2-CE52-7683-D4266A7A4151}"/>
              </a:ext>
            </a:extLst>
          </p:cNvPr>
          <p:cNvSpPr txBox="1"/>
          <p:nvPr/>
        </p:nvSpPr>
        <p:spPr>
          <a:xfrm>
            <a:off x="3123435" y="3125166"/>
            <a:ext cx="6093994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s-E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COMPONENTE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856501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graphicFrame>
        <p:nvGraphicFramePr>
          <p:cNvPr id="10" name="Tabla 11">
            <a:extLst>
              <a:ext uri="{FF2B5EF4-FFF2-40B4-BE49-F238E27FC236}">
                <a16:creationId xmlns:a16="http://schemas.microsoft.com/office/drawing/2014/main" id="{FB51A06D-8165-8347-831E-3F0D6F75E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665515"/>
              </p:ext>
            </p:extLst>
          </p:nvPr>
        </p:nvGraphicFramePr>
        <p:xfrm>
          <a:off x="1828800" y="1118875"/>
          <a:ext cx="8903368" cy="5690997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883465">
                  <a:extLst>
                    <a:ext uri="{9D8B030D-6E8A-4147-A177-3AD203B41FA5}">
                      <a16:colId xmlns:a16="http://schemas.microsoft.com/office/drawing/2014/main" val="460596261"/>
                    </a:ext>
                  </a:extLst>
                </a:gridCol>
                <a:gridCol w="4959242">
                  <a:extLst>
                    <a:ext uri="{9D8B030D-6E8A-4147-A177-3AD203B41FA5}">
                      <a16:colId xmlns:a16="http://schemas.microsoft.com/office/drawing/2014/main" val="2700399289"/>
                    </a:ext>
                  </a:extLst>
                </a:gridCol>
                <a:gridCol w="3060661">
                  <a:extLst>
                    <a:ext uri="{9D8B030D-6E8A-4147-A177-3AD203B41FA5}">
                      <a16:colId xmlns:a16="http://schemas.microsoft.com/office/drawing/2014/main" val="339012084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u="sng" kern="1200" dirty="0">
                          <a:solidFill>
                            <a:schemeClr val="tx1"/>
                          </a:solidFill>
                          <a:effectLst/>
                        </a:rPr>
                        <a:t>PLANTA DE PERSONAL AGUAS DEL HUILA S.A E.S</a:t>
                      </a:r>
                      <a:r>
                        <a:rPr lang="es-CO" sz="1400" b="1" u="sng" kern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s-CO" sz="1800" b="1" u="sng" kern="1200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</a:p>
                    <a:p>
                      <a:pPr marL="0" marR="0" lvl="0" indent="0" algn="r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u="sng" kern="1200" dirty="0">
                          <a:solidFill>
                            <a:schemeClr val="tx1"/>
                          </a:solidFill>
                          <a:effectLst/>
                        </a:rPr>
                        <a:t>TOTAL 124</a:t>
                      </a:r>
                      <a:r>
                        <a:rPr lang="es-CO" sz="1400" b="1" u="sng" kern="12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es-CO" sz="1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es-CO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520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TIPO DE VINCULACIÓN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NO. PERSONAS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36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kern="100" dirty="0">
                          <a:effectLst/>
                        </a:rPr>
                        <a:t>LIBRE NOMBRAMIENTO Y REMOCIÓN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kern="100" dirty="0">
                          <a:effectLst/>
                        </a:rPr>
                        <a:t>---------------------------4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29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kern="100" dirty="0">
                          <a:effectLst/>
                        </a:rPr>
                        <a:t>TRABAJADORES OFICIALES -  NEIVA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kern="100" dirty="0">
                          <a:effectLst/>
                        </a:rPr>
                        <a:t>---------------------------23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34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kern="100" dirty="0">
                          <a:effectLst/>
                        </a:rPr>
                        <a:t>CONTRATOS A TÉRMINO FIJO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kern="100" dirty="0">
                          <a:effectLst/>
                        </a:rPr>
                        <a:t>2 – </a:t>
                      </a:r>
                    </a:p>
                    <a:p>
                      <a:pPr marL="0" marR="0" lvl="0" indent="0" algn="l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kern="100" dirty="0">
                          <a:effectLst/>
                        </a:rPr>
                        <a:t>REVISOR FISCAL </a:t>
                      </a:r>
                    </a:p>
                    <a:p>
                      <a:pPr marL="0" marR="0" lvl="0" indent="0" algn="l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kern="100" dirty="0">
                          <a:effectLst/>
                        </a:rPr>
                        <a:t>JEFE DE CONTROL INTERNO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69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kern="100" dirty="0">
                          <a:effectLst/>
                        </a:rPr>
                        <a:t>TRABAJADORES OFICIALES MUNICIPIOS (CONTRATOS TIEMPO CONCESIONADO) </a:t>
                      </a:r>
                    </a:p>
                    <a:p>
                      <a:pPr marL="0" marR="0" lvl="0" indent="0" algn="l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kern="100" dirty="0">
                          <a:effectLst/>
                        </a:rPr>
                        <a:t>TOTAL 24. </a:t>
                      </a:r>
                      <a:endParaRPr lang="es-CO" dirty="0"/>
                    </a:p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kern="100" dirty="0">
                          <a:effectLst/>
                        </a:rPr>
                        <a:t>PAICOL:------------------6 </a:t>
                      </a:r>
                    </a:p>
                    <a:p>
                      <a:r>
                        <a:rPr lang="es-CO" kern="100" dirty="0">
                          <a:effectLst/>
                        </a:rPr>
                        <a:t>SANTA MARÍA: --------6 </a:t>
                      </a:r>
                    </a:p>
                    <a:p>
                      <a:r>
                        <a:rPr lang="es-CO" kern="100" dirty="0">
                          <a:effectLst/>
                        </a:rPr>
                        <a:t>TARQUI:-----------------6 </a:t>
                      </a:r>
                    </a:p>
                    <a:p>
                      <a:r>
                        <a:rPr lang="es-CO" kern="100" dirty="0">
                          <a:effectLst/>
                        </a:rPr>
                        <a:t>NÁTAGA: ---------------6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202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kern="100" dirty="0">
                          <a:effectLst/>
                        </a:rPr>
                        <a:t>CONTRATOS OBRA O LABOR – TRABAJADORES OFICIALES MAQUINARIA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kern="100" dirty="0">
                          <a:effectLst/>
                        </a:rPr>
                        <a:t>---------------------------45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55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kern="100" dirty="0">
                          <a:effectLst/>
                        </a:rPr>
                        <a:t>CONTRATOS DE PRESTACIÓN DE SERVICIOS: OFICINA NEIVA, TOTAL: 26 -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kern="100" dirty="0">
                          <a:effectLst/>
                        </a:rPr>
                        <a:t>OFICINA: ---------------19</a:t>
                      </a:r>
                    </a:p>
                    <a:p>
                      <a:r>
                        <a:rPr lang="es-CO" kern="100" dirty="0">
                          <a:effectLst/>
                        </a:rPr>
                        <a:t>MAQUINARIA: ---------7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450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755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49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400" dirty="0"/>
              <a:t>PROGRAMA AP-SB - AGUAS DEL HUILA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005756" y="1127216"/>
            <a:ext cx="10311063" cy="542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 DE EMPALME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 AGUA POTABLE Y SANEAMIENTO BÁSICO</a:t>
            </a:r>
            <a:endParaRPr lang="es-CO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</a:t>
            </a: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20 de Noviembre de 2023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LUGAR</a:t>
            </a: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Gobernación del Huila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PARTICIPANTES</a:t>
            </a: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Comité de Empalme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RESPONSABLE DE LA INFORMACIÓN</a:t>
            </a: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AGUAS DEL HUILA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TEMÁTICA A DESARROLLAR </a:t>
            </a:r>
            <a:endParaRPr lang="es-CO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DE VIGENCIAS ANTERIORES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PERIODO 2020-2023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EN ESTRUCTURACIÓN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 PDA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 INSTITUCIONAL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RETOS – NUEVO PDA 2025-2035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OPORTUNIDADES – VENTANILLA UNICA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236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2932BD-B821-547C-7533-96757C4BED7C}"/>
              </a:ext>
            </a:extLst>
          </p:cNvPr>
          <p:cNvSpPr txBox="1"/>
          <p:nvPr/>
        </p:nvSpPr>
        <p:spPr>
          <a:xfrm>
            <a:off x="1828800" y="3767764"/>
            <a:ext cx="8105221" cy="2002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0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PERDIDAS Y GANANCIAS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CO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Año 2020: </a:t>
            </a:r>
            <a:r>
              <a:rPr lang="es-CO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CO" sz="2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$2.423.751.206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Año 2021:  </a:t>
            </a:r>
            <a:r>
              <a:rPr lang="es-CO" sz="20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$1.064.964.045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Año 2022: </a:t>
            </a:r>
            <a:r>
              <a:rPr lang="es-CO" sz="20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$1.277.088.293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D71574-C005-CCF0-2C58-ACCDF482A4AF}"/>
              </a:ext>
            </a:extLst>
          </p:cNvPr>
          <p:cNvSpPr txBox="1"/>
          <p:nvPr/>
        </p:nvSpPr>
        <p:spPr>
          <a:xfrm>
            <a:off x="1828802" y="1379661"/>
            <a:ext cx="8105220" cy="213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0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PRESUPUESTO 2023 – FUNCIONAMEINTO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0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es-CO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Total: $ 20.856.890.550</a:t>
            </a:r>
            <a:endParaRPr lang="es-CO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Gastos Personal: $7.085.907.435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Gastos Generales: $13.770.983.115</a:t>
            </a:r>
          </a:p>
        </p:txBody>
      </p:sp>
    </p:spTree>
    <p:extLst>
      <p:ext uri="{BB962C8B-B14F-4D97-AF65-F5344CB8AC3E}">
        <p14:creationId xmlns:p14="http://schemas.microsoft.com/office/powerpoint/2010/main" val="279431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828799" y="1716325"/>
            <a:ext cx="8105223" cy="235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ACTIVOS FIJOS DE AGUAS DEL HUILA S.A E.S.P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INMUEBLE – INSTALACIONES ACTUAL DE LAS OFICINAS DE AGUAS DEL HUILA S.A E.S.P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VEHÍCULOS COMPACTADORES – RECOLECTORES DE BASURA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CAMIONETAS DOBLE CABINA 4X4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CAMIONETA CABINA CERRADA 4X2</a:t>
            </a:r>
            <a:r>
              <a:rPr lang="es-CO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67917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339C9C3-9030-C591-A06D-1A0A1DFCE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2"/>
          <a:stretch/>
        </p:blipFill>
        <p:spPr bwMode="auto">
          <a:xfrm>
            <a:off x="6430262" y="1197326"/>
            <a:ext cx="5594905" cy="52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7A280C-538B-338F-BE35-79864D8E9BB6}"/>
              </a:ext>
            </a:extLst>
          </p:cNvPr>
          <p:cNvSpPr txBox="1"/>
          <p:nvPr/>
        </p:nvSpPr>
        <p:spPr>
          <a:xfrm>
            <a:off x="357158" y="1286205"/>
            <a:ext cx="5738842" cy="5128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OBJETO SOCIAL DE AGUAS DEL HUILA S.A E.S.P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Explotación, prestación, operación, administración, distribución, generación y comercialización de: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Acueducto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Alcantarillado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Aseo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Energía 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 Integrales de Comunicación – </a:t>
            </a:r>
            <a:r>
              <a:rPr lang="es-MX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TIC´s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ambientales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integrales en Diseño, Construcción, Mantenimiento y Mejoramiento de infraestructura vial  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Venta de todo tipo de suministros para el sector, así como de insumos químicos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Administración de recursos</a:t>
            </a:r>
            <a:r>
              <a:rPr lang="es-MX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88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38D8C9-51F6-3182-D8E3-F274E566B26C}"/>
              </a:ext>
            </a:extLst>
          </p:cNvPr>
          <p:cNvSpPr txBox="1"/>
          <p:nvPr/>
        </p:nvSpPr>
        <p:spPr>
          <a:xfrm>
            <a:off x="2061883" y="2101255"/>
            <a:ext cx="7872139" cy="3168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DEUDA PÚBLICA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NINGUNA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OTRAS ENTIDADES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QUÍMICA INTEGRADA S.A. – QUINSA 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Acciones $80.209.000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Participación: 1.08%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55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3DDCE080-8E61-1394-74CE-93E51027B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097030"/>
              </p:ext>
            </p:extLst>
          </p:nvPr>
        </p:nvGraphicFramePr>
        <p:xfrm>
          <a:off x="1828800" y="2398375"/>
          <a:ext cx="8105221" cy="943230"/>
        </p:xfrm>
        <a:graphic>
          <a:graphicData uri="http://schemas.openxmlformats.org/drawingml/2006/table">
            <a:tbl>
              <a:tblPr firstRow="1" firstCol="1" bandRow="1"/>
              <a:tblGrid>
                <a:gridCol w="8105221">
                  <a:extLst>
                    <a:ext uri="{9D8B030D-6E8A-4147-A177-3AD203B41FA5}">
                      <a16:colId xmlns:a16="http://schemas.microsoft.com/office/drawing/2014/main" val="3459201236"/>
                    </a:ext>
                  </a:extLst>
                </a:gridCol>
              </a:tblGrid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Gobernador del Departamento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42454"/>
                  </a:ext>
                </a:extLst>
              </a:tr>
              <a:tr h="382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 Departamento Administrativo de Planeación Departamental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36993"/>
                  </a:ext>
                </a:extLst>
              </a:tr>
              <a:tr h="254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Delegado Comité del Agua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42232"/>
                  </a:ext>
                </a:extLst>
              </a:tr>
            </a:tbl>
          </a:graphicData>
        </a:graphic>
      </p:graphicFrame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0D7074E8-6BFF-CD57-3C8A-C7AC4250C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390244"/>
              </p:ext>
            </p:extLst>
          </p:nvPr>
        </p:nvGraphicFramePr>
        <p:xfrm>
          <a:off x="1828799" y="3979661"/>
          <a:ext cx="8105222" cy="1121920"/>
        </p:xfrm>
        <a:graphic>
          <a:graphicData uri="http://schemas.openxmlformats.org/drawingml/2006/table">
            <a:tbl>
              <a:tblPr firstRow="1" firstCol="1" bandRow="1"/>
              <a:tblGrid>
                <a:gridCol w="8105222">
                  <a:extLst>
                    <a:ext uri="{9D8B030D-6E8A-4147-A177-3AD203B41FA5}">
                      <a16:colId xmlns:a16="http://schemas.microsoft.com/office/drawing/2014/main" val="597472467"/>
                    </a:ext>
                  </a:extLst>
                </a:gridCol>
              </a:tblGrid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Alcaldesa Municipal Campoalegre - Huila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466806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Altamira - Huila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458267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San Agustín - Huila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24937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Santa María – Huila </a:t>
                      </a: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(RENUNCIO)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529157"/>
                  </a:ext>
                </a:extLst>
              </a:tr>
            </a:tbl>
          </a:graphicData>
        </a:graphic>
      </p:graphicFrame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D46364E9-9955-0830-089C-8E88D963C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40982"/>
              </p:ext>
            </p:extLst>
          </p:nvPr>
        </p:nvGraphicFramePr>
        <p:xfrm>
          <a:off x="1828799" y="5671905"/>
          <a:ext cx="8105222" cy="1121920"/>
        </p:xfrm>
        <a:graphic>
          <a:graphicData uri="http://schemas.openxmlformats.org/drawingml/2006/table">
            <a:tbl>
              <a:tblPr firstRow="1" firstCol="1" bandRow="1"/>
              <a:tblGrid>
                <a:gridCol w="8105222">
                  <a:extLst>
                    <a:ext uri="{9D8B030D-6E8A-4147-A177-3AD203B41FA5}">
                      <a16:colId xmlns:a16="http://schemas.microsoft.com/office/drawing/2014/main" val="3218876410"/>
                    </a:ext>
                  </a:extLst>
                </a:gridCol>
              </a:tblGrid>
              <a:tr h="166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Tello - Huila</a:t>
                      </a:r>
                      <a:endParaRPr lang="es-CO" sz="1800" kern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100770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Gerente Empresas Públicas de Garzón</a:t>
                      </a:r>
                      <a:endParaRPr lang="es-CO" sz="1800" kern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107811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Isnos - Huila</a:t>
                      </a:r>
                      <a:endParaRPr lang="es-CO" sz="1800" kern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427552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Tesalia - Huila</a:t>
                      </a:r>
                      <a:endParaRPr lang="es-CO" sz="1800" kern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23669"/>
                  </a:ext>
                </a:extLst>
              </a:tr>
            </a:tbl>
          </a:graphicData>
        </a:graphic>
      </p:graphicFrame>
      <p:sp>
        <p:nvSpPr>
          <p:cNvPr id="27" name="Rectangle 6">
            <a:extLst>
              <a:ext uri="{FF2B5EF4-FFF2-40B4-BE49-F238E27FC236}">
                <a16:creationId xmlns:a16="http://schemas.microsoft.com/office/drawing/2014/main" id="{8FCC0A37-0191-8E26-EFB0-3DDD55414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799" y="1077071"/>
            <a:ext cx="810522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sz="1800" b="1" u="sng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MIEMBROS JUNTA DIRECTIVA AGUAS DEL HUILA S.A E.S.P</a:t>
            </a:r>
            <a:endParaRPr kumimoji="0" lang="es-CO" altLang="es-CO" sz="1200" b="1" i="0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PERIODO  - 2022 – 2024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CO" altLang="es-CO" sz="1200" b="1" u="sng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900" b="1" i="0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REPRESENTACI</a:t>
            </a:r>
            <a:r>
              <a:rPr kumimoji="0" lang="es-CO" altLang="es-CO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kumimoji="0" lang="es-CO" altLang="es-CO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kumimoji="0" lang="es-CO" altLang="es-CO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D52DE20-A22E-C76B-F3C4-81BD3A83351C}"/>
              </a:ext>
            </a:extLst>
          </p:cNvPr>
          <p:cNvSpPr txBox="1"/>
          <p:nvPr/>
        </p:nvSpPr>
        <p:spPr>
          <a:xfrm>
            <a:off x="1828799" y="5302573"/>
            <a:ext cx="810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PRINCIPALES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1113A5A-F709-98D2-322E-9B191127004A}"/>
              </a:ext>
            </a:extLst>
          </p:cNvPr>
          <p:cNvSpPr txBox="1"/>
          <p:nvPr/>
        </p:nvSpPr>
        <p:spPr>
          <a:xfrm>
            <a:off x="2834660" y="3503554"/>
            <a:ext cx="6093500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SUPLENTES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36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3DDCE080-8E61-1394-74CE-93E51027BD7D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2398375"/>
          <a:ext cx="8105221" cy="943230"/>
        </p:xfrm>
        <a:graphic>
          <a:graphicData uri="http://schemas.openxmlformats.org/drawingml/2006/table">
            <a:tbl>
              <a:tblPr firstRow="1" firstCol="1" bandRow="1"/>
              <a:tblGrid>
                <a:gridCol w="8105221">
                  <a:extLst>
                    <a:ext uri="{9D8B030D-6E8A-4147-A177-3AD203B41FA5}">
                      <a16:colId xmlns:a16="http://schemas.microsoft.com/office/drawing/2014/main" val="3459201236"/>
                    </a:ext>
                  </a:extLst>
                </a:gridCol>
              </a:tblGrid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Gobernador del Departamento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42454"/>
                  </a:ext>
                </a:extLst>
              </a:tr>
              <a:tr h="382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 Departamento Administrativo de Planeación Departamental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36993"/>
                  </a:ext>
                </a:extLst>
              </a:tr>
              <a:tr h="254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Delegado Comité del Agua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42232"/>
                  </a:ext>
                </a:extLst>
              </a:tr>
            </a:tbl>
          </a:graphicData>
        </a:graphic>
      </p:graphicFrame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0D7074E8-6BFF-CD57-3C8A-C7AC4250C309}"/>
              </a:ext>
            </a:extLst>
          </p:cNvPr>
          <p:cNvGraphicFramePr>
            <a:graphicFrameLocks noGrp="1"/>
          </p:cNvGraphicFramePr>
          <p:nvPr/>
        </p:nvGraphicFramePr>
        <p:xfrm>
          <a:off x="1828799" y="3979661"/>
          <a:ext cx="8105222" cy="1121920"/>
        </p:xfrm>
        <a:graphic>
          <a:graphicData uri="http://schemas.openxmlformats.org/drawingml/2006/table">
            <a:tbl>
              <a:tblPr firstRow="1" firstCol="1" bandRow="1"/>
              <a:tblGrid>
                <a:gridCol w="8105222">
                  <a:extLst>
                    <a:ext uri="{9D8B030D-6E8A-4147-A177-3AD203B41FA5}">
                      <a16:colId xmlns:a16="http://schemas.microsoft.com/office/drawing/2014/main" val="597472467"/>
                    </a:ext>
                  </a:extLst>
                </a:gridCol>
              </a:tblGrid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Alcaldesa Municipal Campoalegre - Huila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466806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Altamira - Huila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458267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San Agustín - Huila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24937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Santa María – Huila </a:t>
                      </a: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(RENUNCIO)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529157"/>
                  </a:ext>
                </a:extLst>
              </a:tr>
            </a:tbl>
          </a:graphicData>
        </a:graphic>
      </p:graphicFrame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D46364E9-9955-0830-089C-8E88D963C84C}"/>
              </a:ext>
            </a:extLst>
          </p:cNvPr>
          <p:cNvGraphicFramePr>
            <a:graphicFrameLocks noGrp="1"/>
          </p:cNvGraphicFramePr>
          <p:nvPr/>
        </p:nvGraphicFramePr>
        <p:xfrm>
          <a:off x="1828799" y="5671905"/>
          <a:ext cx="8105222" cy="1121920"/>
        </p:xfrm>
        <a:graphic>
          <a:graphicData uri="http://schemas.openxmlformats.org/drawingml/2006/table">
            <a:tbl>
              <a:tblPr firstRow="1" firstCol="1" bandRow="1"/>
              <a:tblGrid>
                <a:gridCol w="8105222">
                  <a:extLst>
                    <a:ext uri="{9D8B030D-6E8A-4147-A177-3AD203B41FA5}">
                      <a16:colId xmlns:a16="http://schemas.microsoft.com/office/drawing/2014/main" val="3218876410"/>
                    </a:ext>
                  </a:extLst>
                </a:gridCol>
              </a:tblGrid>
              <a:tr h="166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Tello - Huila</a:t>
                      </a:r>
                      <a:endParaRPr lang="es-CO" sz="1800" kern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100770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Gerente Empresas Públicas de Garzón</a:t>
                      </a:r>
                      <a:endParaRPr lang="es-CO" sz="1800" kern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107811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Isnos - Huila</a:t>
                      </a:r>
                      <a:endParaRPr lang="es-CO" sz="1800" kern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427552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Alcalde Municipal Tesalia - Huila</a:t>
                      </a:r>
                      <a:endParaRPr lang="es-CO" sz="1800" kern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23669"/>
                  </a:ext>
                </a:extLst>
              </a:tr>
            </a:tbl>
          </a:graphicData>
        </a:graphic>
      </p:graphicFrame>
      <p:sp>
        <p:nvSpPr>
          <p:cNvPr id="27" name="Rectangle 6">
            <a:extLst>
              <a:ext uri="{FF2B5EF4-FFF2-40B4-BE49-F238E27FC236}">
                <a16:creationId xmlns:a16="http://schemas.microsoft.com/office/drawing/2014/main" id="{8FCC0A37-0191-8E26-EFB0-3DDD55414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799" y="1077071"/>
            <a:ext cx="810522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sz="1800" b="1" u="sng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MIEMBROS JUNTA DIRECTIVA AGUAS DEL HUILA S.A E.S.P</a:t>
            </a:r>
            <a:endParaRPr kumimoji="0" lang="es-CO" altLang="es-CO" sz="1200" b="1" i="0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PERIODO  - 2022 – 2024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CO" altLang="es-CO" sz="1200" b="1" u="sng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900" b="1" i="0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REPRESENTACI</a:t>
            </a:r>
            <a:r>
              <a:rPr kumimoji="0" lang="es-CO" altLang="es-CO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kumimoji="0" lang="es-CO" altLang="es-CO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kumimoji="0" lang="es-CO" altLang="es-CO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D52DE20-A22E-C76B-F3C4-81BD3A83351C}"/>
              </a:ext>
            </a:extLst>
          </p:cNvPr>
          <p:cNvSpPr txBox="1"/>
          <p:nvPr/>
        </p:nvSpPr>
        <p:spPr>
          <a:xfrm>
            <a:off x="1828799" y="5302573"/>
            <a:ext cx="810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PRINCIPALES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1113A5A-F709-98D2-322E-9B191127004A}"/>
              </a:ext>
            </a:extLst>
          </p:cNvPr>
          <p:cNvSpPr txBox="1"/>
          <p:nvPr/>
        </p:nvSpPr>
        <p:spPr>
          <a:xfrm>
            <a:off x="2834660" y="3503554"/>
            <a:ext cx="6093500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SUPLENTES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74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7FD20D-0400-A1B6-2451-C8F8FA4D2112}"/>
              </a:ext>
            </a:extLst>
          </p:cNvPr>
          <p:cNvSpPr txBox="1"/>
          <p:nvPr/>
        </p:nvSpPr>
        <p:spPr>
          <a:xfrm>
            <a:off x="1828800" y="1540127"/>
            <a:ext cx="810522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ACCIONARIA AGUAS DEL HUILA S.A E.S.P</a:t>
            </a:r>
            <a:endParaRPr lang="es-C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A8D258B4-97F8-8D90-EFD2-CD6C9B2C1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15"/>
              </p:ext>
            </p:extLst>
          </p:nvPr>
        </p:nvGraphicFramePr>
        <p:xfrm>
          <a:off x="1828800" y="2188424"/>
          <a:ext cx="8105222" cy="1682880"/>
        </p:xfrm>
        <a:graphic>
          <a:graphicData uri="http://schemas.openxmlformats.org/drawingml/2006/table">
            <a:tbl>
              <a:tblPr firstRow="1" firstCol="1" bandRow="1"/>
              <a:tblGrid>
                <a:gridCol w="6037166">
                  <a:extLst>
                    <a:ext uri="{9D8B030D-6E8A-4147-A177-3AD203B41FA5}">
                      <a16:colId xmlns:a16="http://schemas.microsoft.com/office/drawing/2014/main" val="3456692670"/>
                    </a:ext>
                  </a:extLst>
                </a:gridCol>
                <a:gridCol w="2068056">
                  <a:extLst>
                    <a:ext uri="{9D8B030D-6E8A-4147-A177-3AD203B41FA5}">
                      <a16:colId xmlns:a16="http://schemas.microsoft.com/office/drawing/2014/main" val="918840915"/>
                    </a:ext>
                  </a:extLst>
                </a:gridCol>
              </a:tblGrid>
              <a:tr h="153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ACCIONISTAS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68134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GOBERNACIÓN DEL HUILA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48,88</a:t>
                      </a:r>
                      <a:endParaRPr lang="es-CO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459834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ALCALDIAS MUNICIPALES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46,86</a:t>
                      </a:r>
                      <a:endParaRPr lang="es-CO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882631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EMPRESAS PUBLICAS DE NEIVA</a:t>
                      </a:r>
                      <a:endParaRPr lang="es-CO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1,42</a:t>
                      </a:r>
                      <a:endParaRPr lang="es-CO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318233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EMPRESAS PUBLICAS DE PITALITO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1,42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409083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EMPRESAS PUBLICAS DE GARZON</a:t>
                      </a:r>
                      <a:endParaRPr lang="es-CO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1,42</a:t>
                      </a:r>
                      <a:endParaRPr lang="es-CO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472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947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7B24949-CBC0-0F44-B242-E4CD76A85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298684"/>
              </p:ext>
            </p:extLst>
          </p:nvPr>
        </p:nvGraphicFramePr>
        <p:xfrm>
          <a:off x="1649730" y="2186561"/>
          <a:ext cx="8892540" cy="2509932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6964881">
                  <a:extLst>
                    <a:ext uri="{9D8B030D-6E8A-4147-A177-3AD203B41FA5}">
                      <a16:colId xmlns:a16="http://schemas.microsoft.com/office/drawing/2014/main" val="796610477"/>
                    </a:ext>
                  </a:extLst>
                </a:gridCol>
                <a:gridCol w="1927659">
                  <a:extLst>
                    <a:ext uri="{9D8B030D-6E8A-4147-A177-3AD203B41FA5}">
                      <a16:colId xmlns:a16="http://schemas.microsoft.com/office/drawing/2014/main" val="4093670987"/>
                    </a:ext>
                  </a:extLst>
                </a:gridCol>
              </a:tblGrid>
              <a:tr h="31600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solidFill>
                            <a:schemeClr val="tx1"/>
                          </a:solidFill>
                          <a:effectLst/>
                        </a:rPr>
                        <a:t>INFORME JUDICIAL</a:t>
                      </a:r>
                      <a:endParaRPr lang="es-CO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706080"/>
                  </a:ext>
                </a:extLst>
              </a:tr>
              <a:tr h="4812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solidFill>
                            <a:schemeClr val="tx1"/>
                          </a:solidFill>
                          <a:effectLst/>
                        </a:rPr>
                        <a:t>NUMERO DE PROCESOS JUDICIALES DONDE  LA  ENTIDA ACTUA COMO  PASIVA </a:t>
                      </a:r>
                      <a:endParaRPr lang="es-CO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effectLst/>
                        </a:rPr>
                        <a:t>10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11430440"/>
                  </a:ext>
                </a:extLst>
              </a:tr>
              <a:tr h="1873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solidFill>
                            <a:schemeClr val="tx1"/>
                          </a:solidFill>
                          <a:effectLst/>
                        </a:rPr>
                        <a:t> VALOR  DE LAS  PRETENSIONES </a:t>
                      </a:r>
                      <a:endParaRPr lang="es-CO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$9.174.072.812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1306302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solidFill>
                            <a:schemeClr val="tx1"/>
                          </a:solidFill>
                          <a:effectLst/>
                        </a:rPr>
                        <a:t>NUMERO DE PROCESOS EN PRIMERA INSTANCIA </a:t>
                      </a:r>
                      <a:endParaRPr lang="es-CO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effectLst/>
                        </a:rPr>
                        <a:t>6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2629953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solidFill>
                            <a:schemeClr val="tx1"/>
                          </a:solidFill>
                          <a:effectLst/>
                        </a:rPr>
                        <a:t>NUMERO DE PROCESOS SEGUNDA INSTANCIA </a:t>
                      </a:r>
                      <a:endParaRPr lang="es-CO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effectLst/>
                        </a:rPr>
                        <a:t>3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05515036"/>
                  </a:ext>
                </a:extLst>
              </a:tr>
              <a:tr h="615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solidFill>
                            <a:schemeClr val="tx1"/>
                          </a:solidFill>
                          <a:effectLst/>
                        </a:rPr>
                        <a:t>NUMERO DE PROCESOS CASACION  CON SENTENCIA </a:t>
                      </a:r>
                      <a:endParaRPr lang="es-CO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effectLst/>
                        </a:rPr>
                        <a:t>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80139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662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60E0D09-3D96-7E2A-C561-4E8566696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54031"/>
              </p:ext>
            </p:extLst>
          </p:nvPr>
        </p:nvGraphicFramePr>
        <p:xfrm>
          <a:off x="2106706" y="1634066"/>
          <a:ext cx="7963647" cy="249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9647">
                  <a:extLst>
                    <a:ext uri="{9D8B030D-6E8A-4147-A177-3AD203B41FA5}">
                      <a16:colId xmlns:a16="http://schemas.microsoft.com/office/drawing/2014/main" val="376748480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2241915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/>
                        <a:t>PRESUPUESTO PROYECTADO DESPACHO DEL GOBERNADOR 2024</a:t>
                      </a:r>
                    </a:p>
                    <a:p>
                      <a:pPr algn="ctr"/>
                      <a:r>
                        <a:rPr lang="es-ES" dirty="0"/>
                        <a:t>PARA AGUA POTABLE Y SANEAMIENTO BÁSICO</a:t>
                      </a:r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19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PROPIOS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2,213,934,338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736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SGP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573,073,394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727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ESTAMPILLA PRO DESARROLLO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4,109,270,024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002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VIGENCIAS FUTURAS - PDA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7,925,230,100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943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b="1" dirty="0"/>
                        <a:t>TOTAL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/>
                        <a:t>14,821,507,856</a:t>
                      </a:r>
                      <a:endParaRPr lang="es-CO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865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354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8AEE92-2F85-7642-2A7D-FA8BFE6D1349}"/>
              </a:ext>
            </a:extLst>
          </p:cNvPr>
          <p:cNvSpPr txBox="1"/>
          <p:nvPr/>
        </p:nvSpPr>
        <p:spPr>
          <a:xfrm>
            <a:off x="3048000" y="3124155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RETOS – NUEVO PDA 2025-2035</a:t>
            </a:r>
            <a:endParaRPr kumimoji="0" lang="es-CO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4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319017"/>
              </p:ext>
            </p:extLst>
          </p:nvPr>
        </p:nvGraphicFramePr>
        <p:xfrm>
          <a:off x="32837" y="-21925"/>
          <a:ext cx="1519556" cy="1205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7" y="-21925"/>
                        <a:ext cx="1519556" cy="1205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752" y="182563"/>
            <a:ext cx="1805685" cy="93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64660" y="119388"/>
            <a:ext cx="8212092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sz="2400" dirty="0"/>
              <a:t>PROGRAMA AGUA POTABLE Y SANEAMIENTO BÁSICO</a:t>
            </a:r>
            <a:endParaRPr lang="es-CO" sz="24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5672696-DCF3-022A-CAD1-E5FCE696A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257901"/>
              </p:ext>
            </p:extLst>
          </p:nvPr>
        </p:nvGraphicFramePr>
        <p:xfrm>
          <a:off x="643858" y="428976"/>
          <a:ext cx="9120627" cy="5738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12BBADB-6F46-EDBA-5B4B-4CD684FE57A8}"/>
              </a:ext>
            </a:extLst>
          </p:cNvPr>
          <p:cNvSpPr txBox="1"/>
          <p:nvPr/>
        </p:nvSpPr>
        <p:spPr>
          <a:xfrm>
            <a:off x="932965" y="2339352"/>
            <a:ext cx="210818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RECURSOS REGALIAS</a:t>
            </a:r>
            <a:r>
              <a:rPr lang="es-CO" sz="1600" dirty="0"/>
              <a:t> DPTO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C6C7F3D-4FA3-1B8C-A383-8B8EE722E8D1}"/>
              </a:ext>
            </a:extLst>
          </p:cNvPr>
          <p:cNvSpPr txBox="1"/>
          <p:nvPr/>
        </p:nvSpPr>
        <p:spPr>
          <a:xfrm>
            <a:off x="932965" y="3113737"/>
            <a:ext cx="210818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RECURSOS PROPIOS </a:t>
            </a:r>
            <a:r>
              <a:rPr lang="es-CO" sz="1600" dirty="0"/>
              <a:t>DPTO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728FB2-C63A-9792-FA35-5AB0851CBAC6}"/>
              </a:ext>
            </a:extLst>
          </p:cNvPr>
          <p:cNvSpPr txBox="1"/>
          <p:nvPr/>
        </p:nvSpPr>
        <p:spPr>
          <a:xfrm>
            <a:off x="903198" y="3857025"/>
            <a:ext cx="213795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PRECURSOS </a:t>
            </a:r>
          </a:p>
          <a:p>
            <a:pPr algn="ctr"/>
            <a:r>
              <a:rPr lang="es-CO" sz="1600" b="1" dirty="0"/>
              <a:t>PDA</a:t>
            </a:r>
            <a:endParaRPr lang="es-CO" sz="16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DF51AB-7622-4321-CA94-85C7B7822948}"/>
              </a:ext>
            </a:extLst>
          </p:cNvPr>
          <p:cNvSpPr txBox="1"/>
          <p:nvPr/>
        </p:nvSpPr>
        <p:spPr>
          <a:xfrm>
            <a:off x="643859" y="4725890"/>
            <a:ext cx="99084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No. DE PROYECTOS VIGENCIA ANTERIOR</a:t>
            </a:r>
            <a:r>
              <a:rPr lang="es-CO" sz="2000" dirty="0"/>
              <a:t>: ----------------------------------------------------- 38</a:t>
            </a:r>
          </a:p>
          <a:p>
            <a:r>
              <a:rPr lang="es-CO" sz="2000" b="1" dirty="0"/>
              <a:t>EJECUCIÓN AL 01 DE ENERO DE 2020: </a:t>
            </a:r>
            <a:r>
              <a:rPr lang="es-CO" sz="2000" dirty="0"/>
              <a:t>----------------------------------------------------------19% </a:t>
            </a:r>
          </a:p>
          <a:p>
            <a:r>
              <a:rPr lang="es-CO" sz="2000" b="1" dirty="0"/>
              <a:t>TERMINADOS A NOVIEMBRE DE 2023</a:t>
            </a:r>
            <a:r>
              <a:rPr lang="es-CO" sz="2000" dirty="0"/>
              <a:t>:  -------------------------------------------------------38 (100%)</a:t>
            </a:r>
          </a:p>
          <a:p>
            <a:r>
              <a:rPr lang="es-CO" sz="2000" b="1" dirty="0"/>
              <a:t>PROYECTOS LIQUIDADOS</a:t>
            </a:r>
            <a:r>
              <a:rPr lang="es-CO" sz="2000" dirty="0"/>
              <a:t>:  -------------------------------------------------------------------------36</a:t>
            </a:r>
          </a:p>
          <a:p>
            <a:r>
              <a:rPr lang="es-CO" sz="2000" b="1" dirty="0"/>
              <a:t>PROYECTOS EN LIQUIDACIÓN</a:t>
            </a:r>
            <a:r>
              <a:rPr lang="es-CO" sz="2000" dirty="0"/>
              <a:t>:  --------------------------------------------------------------------2</a:t>
            </a:r>
          </a:p>
          <a:p>
            <a:r>
              <a:rPr lang="es-CO" sz="2000" b="1" dirty="0"/>
              <a:t>MUNICIPIOS INTERVENIDOS</a:t>
            </a:r>
            <a:r>
              <a:rPr lang="es-CO" sz="2000" dirty="0"/>
              <a:t>: ---------------------------------------------------------------------21</a:t>
            </a:r>
          </a:p>
          <a:p>
            <a:endParaRPr lang="es-CO" sz="20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844DA8A-9F0A-FFB5-60D8-4DEFEDCD73A2}"/>
              </a:ext>
            </a:extLst>
          </p:cNvPr>
          <p:cNvSpPr txBox="1"/>
          <p:nvPr/>
        </p:nvSpPr>
        <p:spPr>
          <a:xfrm>
            <a:off x="643857" y="1227599"/>
            <a:ext cx="545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1,  PROYECTOS DE VIGENCIAS ANTERIORES AL 2020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288130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VIGENCIAS 2020 - 2023</a:t>
            </a:r>
          </a:p>
          <a:p>
            <a:pPr algn="ctr"/>
            <a:r>
              <a:rPr lang="es-MX" sz="2000" dirty="0"/>
              <a:t>PROGRAMA AP-SB - AGUAS DEL HUILA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FAFDED-F592-4445-07A2-E04A382042B9}"/>
              </a:ext>
            </a:extLst>
          </p:cNvPr>
          <p:cNvSpPr txBox="1"/>
          <p:nvPr/>
        </p:nvSpPr>
        <p:spPr>
          <a:xfrm>
            <a:off x="3048000" y="324122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s-E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OPORTUNIDADES – VENTANILLA UNICA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74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INFORME DE EMPALME VIGENCIAS 2020 - 2023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 AP-SB - AGUAS DEL HUILA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071D617-E982-7B11-CBD1-BA732630781B}"/>
              </a:ext>
            </a:extLst>
          </p:cNvPr>
          <p:cNvSpPr txBox="1"/>
          <p:nvPr/>
        </p:nvSpPr>
        <p:spPr>
          <a:xfrm>
            <a:off x="1828800" y="2043953"/>
            <a:ext cx="7906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CREADO MEDIANTE DECRETO No. 462 DE 2022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“Por medio del se adopta el Mecanismo Departamental para la evaluación y </a:t>
            </a:r>
            <a:r>
              <a:rPr lang="es-ES" sz="2000" dirty="0" err="1"/>
              <a:t>viabilización</a:t>
            </a:r>
            <a:r>
              <a:rPr lang="es-ES" sz="2000" dirty="0"/>
              <a:t> de proyectos del Sector de Agua Potable y Saneamiento Básico y se crea el comité técnico departamental de proyectos…”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92668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57158" y="49325"/>
          <a:ext cx="1297196" cy="10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9325"/>
                        <a:ext cx="1297196" cy="102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5" y="187792"/>
            <a:ext cx="1595437" cy="8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28800" y="119388"/>
            <a:ext cx="810522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INFORME DE EMPALME VIGENCIAS 2020 - 2023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 AP-SB - AGUAS DEL HUILA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1467DE-69C2-CE52-7683-D4266A7A4151}"/>
              </a:ext>
            </a:extLst>
          </p:cNvPr>
          <p:cNvSpPr txBox="1"/>
          <p:nvPr/>
        </p:nvSpPr>
        <p:spPr>
          <a:xfrm>
            <a:off x="1828800" y="1078811"/>
            <a:ext cx="609399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DISPONIBLES </a:t>
            </a:r>
            <a:r>
              <a:rPr lang="es-ES" b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PDA</a:t>
            </a:r>
            <a:endParaRPr kumimoji="0" lang="es-ES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BBA758AD-B11C-0485-04BA-97DAEAD2E010}"/>
              </a:ext>
            </a:extLst>
          </p:cNvPr>
          <p:cNvGraphicFramePr>
            <a:graphicFrameLocks noGrp="1"/>
          </p:cNvGraphicFramePr>
          <p:nvPr/>
        </p:nvGraphicFramePr>
        <p:xfrm>
          <a:off x="8017101" y="1882429"/>
          <a:ext cx="3833842" cy="3017774"/>
        </p:xfrm>
        <a:graphic>
          <a:graphicData uri="http://schemas.openxmlformats.org/drawingml/2006/table">
            <a:tbl>
              <a:tblPr/>
              <a:tblGrid>
                <a:gridCol w="1925052">
                  <a:extLst>
                    <a:ext uri="{9D8B030D-6E8A-4147-A177-3AD203B41FA5}">
                      <a16:colId xmlns:a16="http://schemas.microsoft.com/office/drawing/2014/main" val="1779528748"/>
                    </a:ext>
                  </a:extLst>
                </a:gridCol>
                <a:gridCol w="1908790">
                  <a:extLst>
                    <a:ext uri="{9D8B030D-6E8A-4147-A177-3AD203B41FA5}">
                      <a16:colId xmlns:a16="http://schemas.microsoft.com/office/drawing/2014/main" val="2582340316"/>
                    </a:ext>
                  </a:extLst>
                </a:gridCol>
              </a:tblGrid>
              <a:tr h="535918">
                <a:tc gridSpan="2">
                  <a:txBody>
                    <a:bodyPr/>
                    <a:lstStyle/>
                    <a:p>
                      <a:pPr marL="0" marR="0" lvl="0" indent="0" algn="ct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1" dirty="0"/>
                        <a:t>MUNICIPIOS CON MENOS DE $3,000, MIL MILLONES</a:t>
                      </a:r>
                      <a:endParaRPr lang="es-CO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22" rtl="0" eaLnBrk="1" fontAlgn="ctr" latinLnBrk="0" hangingPunct="1"/>
                      <a:endParaRPr lang="es-CO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35781"/>
                  </a:ext>
                </a:extLst>
              </a:tr>
              <a:tr h="263751">
                <a:tc>
                  <a:txBody>
                    <a:bodyPr/>
                    <a:lstStyle/>
                    <a:p>
                      <a:pPr marL="0" algn="ctr" defTabSz="914422" rtl="0" eaLnBrk="1" fontAlgn="ctr" latinLnBrk="0" hangingPunct="1"/>
                      <a:r>
                        <a:rPr lang="es-CO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MUNICIPIO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22" rtl="0" eaLnBrk="1" fontAlgn="ctr" latinLnBrk="0" hangingPunct="1"/>
                      <a:r>
                        <a:rPr lang="es-CO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542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NEIVA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5.196.441.568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0398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ACEVEDO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7.602.142.408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48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COLOMBIA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7.044.403.983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5426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IQUIRA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4.682.921.384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8604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ISNOS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7.069.700.582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3162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PITALITO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21.318.337.058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5606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SAN AGUSTIN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3.048.521.569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393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SUAZA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3.208.295.627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93731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E2CED57-BFB5-9FC4-98C5-96AF884BD400}"/>
              </a:ext>
            </a:extLst>
          </p:cNvPr>
          <p:cNvGraphicFramePr>
            <a:graphicFrameLocks noGrp="1"/>
          </p:cNvGraphicFramePr>
          <p:nvPr/>
        </p:nvGraphicFramePr>
        <p:xfrm>
          <a:off x="816478" y="1882429"/>
          <a:ext cx="3358420" cy="3566160"/>
        </p:xfrm>
        <a:graphic>
          <a:graphicData uri="http://schemas.openxmlformats.org/drawingml/2006/table">
            <a:tbl>
              <a:tblPr/>
              <a:tblGrid>
                <a:gridCol w="1664147">
                  <a:extLst>
                    <a:ext uri="{9D8B030D-6E8A-4147-A177-3AD203B41FA5}">
                      <a16:colId xmlns:a16="http://schemas.microsoft.com/office/drawing/2014/main" val="898051008"/>
                    </a:ext>
                  </a:extLst>
                </a:gridCol>
                <a:gridCol w="1694273">
                  <a:extLst>
                    <a:ext uri="{9D8B030D-6E8A-4147-A177-3AD203B41FA5}">
                      <a16:colId xmlns:a16="http://schemas.microsoft.com/office/drawing/2014/main" val="2240178607"/>
                    </a:ext>
                  </a:extLst>
                </a:gridCol>
              </a:tblGrid>
              <a:tr h="90756">
                <a:tc gridSpan="2">
                  <a:txBody>
                    <a:bodyPr/>
                    <a:lstStyle/>
                    <a:p>
                      <a:pPr marL="0" marR="0" lvl="0" indent="0" algn="ctr" defTabSz="914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dirty="0"/>
                        <a:t>10</a:t>
                      </a:r>
                      <a:r>
                        <a:rPr lang="es-CO" sz="1800" dirty="0"/>
                        <a:t> </a:t>
                      </a:r>
                      <a:r>
                        <a:rPr lang="es-CO" sz="1800" b="1" dirty="0"/>
                        <a:t>MUNICIPIOS CON MENOS DE $1,000, MILLONES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6348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8238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ALGECIRAS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243.964.414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7126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ALTAMIRA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385.289.086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0527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BARAYA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2346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PLATA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661.659.623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15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PAICOL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727.115.985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683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PALERMO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5.060.830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0270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TARQUI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936.324.650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7974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TERUEL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526.301.289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272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TIMANA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606.259.330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536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VILLAVIEJA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775.779.473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456887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CCAD7379-4D4E-49FB-083E-874ECD3DB0FD}"/>
              </a:ext>
            </a:extLst>
          </p:cNvPr>
          <p:cNvGraphicFramePr>
            <a:graphicFrameLocks noGrp="1"/>
          </p:cNvGraphicFramePr>
          <p:nvPr/>
        </p:nvGraphicFramePr>
        <p:xfrm>
          <a:off x="4374592" y="1882429"/>
          <a:ext cx="3442815" cy="3840480"/>
        </p:xfrm>
        <a:graphic>
          <a:graphicData uri="http://schemas.openxmlformats.org/drawingml/2006/table">
            <a:tbl>
              <a:tblPr/>
              <a:tblGrid>
                <a:gridCol w="1686205">
                  <a:extLst>
                    <a:ext uri="{9D8B030D-6E8A-4147-A177-3AD203B41FA5}">
                      <a16:colId xmlns:a16="http://schemas.microsoft.com/office/drawing/2014/main" val="2267321129"/>
                    </a:ext>
                  </a:extLst>
                </a:gridCol>
                <a:gridCol w="1756610">
                  <a:extLst>
                    <a:ext uri="{9D8B030D-6E8A-4147-A177-3AD203B41FA5}">
                      <a16:colId xmlns:a16="http://schemas.microsoft.com/office/drawing/2014/main" val="2678487278"/>
                    </a:ext>
                  </a:extLst>
                </a:gridCol>
              </a:tblGrid>
              <a:tr h="4000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MUNICIPIOS CON RECURSOS EN PDA ENTRE 2.000 Y 5.000 MILLONES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271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0845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IQUIRA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4.682.921.384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3347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SAN AGUSTIN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3.048.521.569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9695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SUAZA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3.208.295.627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039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AGRADO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2.334.699.015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2955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GIGANTE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2.468.091.635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6955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ARGENTINA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2.141.179.050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2020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OPORAPA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2.470.568.228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3349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PALESTINA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2.505.391.820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988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PITAL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2.688.617.426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021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TESALIA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2.867.181.401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1808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TELLO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2.864.080.568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417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859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286375"/>
              </p:ext>
            </p:extLst>
          </p:nvPr>
        </p:nvGraphicFramePr>
        <p:xfrm>
          <a:off x="32837" y="-21925"/>
          <a:ext cx="1219972" cy="96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3" imgW="20276190" imgH="14942857" progId="Paint.Picture">
                  <p:embed/>
                </p:oleObj>
              </mc:Choice>
              <mc:Fallback>
                <p:oleObj name="Imagen de mapa de bits" r:id="rId3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7" y="-21925"/>
                        <a:ext cx="1219972" cy="9681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827" y="109537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852" y="109537"/>
            <a:ext cx="1493418" cy="77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64660" y="119388"/>
            <a:ext cx="821209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DF51AB-7622-4321-CA94-85C7B7822948}"/>
              </a:ext>
            </a:extLst>
          </p:cNvPr>
          <p:cNvSpPr txBox="1"/>
          <p:nvPr/>
        </p:nvSpPr>
        <p:spPr>
          <a:xfrm>
            <a:off x="1126323" y="5059443"/>
            <a:ext cx="9444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No. DE  PROYECTOS </a:t>
            </a:r>
            <a:r>
              <a:rPr lang="es-CO" dirty="0"/>
              <a:t>: --------------------------------------------------------      68</a:t>
            </a:r>
          </a:p>
          <a:p>
            <a:r>
              <a:rPr lang="es-CO" b="1" dirty="0"/>
              <a:t>EJECUCIÓN A NOVIEMBRE DE 2023: </a:t>
            </a:r>
            <a:r>
              <a:rPr lang="es-CO" dirty="0"/>
              <a:t>-----------------------------------       69,06%</a:t>
            </a:r>
          </a:p>
          <a:p>
            <a:r>
              <a:rPr lang="es-CO" b="1" dirty="0"/>
              <a:t>PROYECTOS TERMINADOS</a:t>
            </a:r>
            <a:r>
              <a:rPr lang="es-CO" dirty="0"/>
              <a:t>:  -----------------------------------------------      37</a:t>
            </a:r>
          </a:p>
          <a:p>
            <a:r>
              <a:rPr lang="es-CO" b="1" dirty="0"/>
              <a:t>PROYECTOS EN EJECUCIÓN: </a:t>
            </a:r>
            <a:r>
              <a:rPr lang="es-CO" dirty="0"/>
              <a:t>----------------------------------------------- </a:t>
            </a:r>
            <a:r>
              <a:rPr lang="es-CO" b="1" dirty="0"/>
              <a:t>     </a:t>
            </a:r>
            <a:r>
              <a:rPr lang="es-CO" dirty="0"/>
              <a:t>31</a:t>
            </a:r>
          </a:p>
          <a:p>
            <a:r>
              <a:rPr lang="es-CO" b="1" dirty="0"/>
              <a:t>MUNICIPIOS INTERVENIDOS</a:t>
            </a:r>
            <a:r>
              <a:rPr lang="es-CO" dirty="0"/>
              <a:t>: ---------------------------------------------      37</a:t>
            </a:r>
          </a:p>
          <a:p>
            <a:r>
              <a:rPr lang="es-CO" b="1" dirty="0"/>
              <a:t>TOTAL POBLACION BENEFICIARIA </a:t>
            </a:r>
            <a:r>
              <a:rPr lang="es-CO" dirty="0"/>
              <a:t>--------------------------------------  392.928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871C6EC3-9CEA-6533-D3DA-A1A2130EE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830600"/>
              </p:ext>
            </p:extLst>
          </p:nvPr>
        </p:nvGraphicFramePr>
        <p:xfrm>
          <a:off x="1219346" y="1165922"/>
          <a:ext cx="9336506" cy="2060865"/>
        </p:xfrm>
        <a:graphic>
          <a:graphicData uri="http://schemas.openxmlformats.org/drawingml/2006/table">
            <a:tbl>
              <a:tblPr/>
              <a:tblGrid>
                <a:gridCol w="4957758">
                  <a:extLst>
                    <a:ext uri="{9D8B030D-6E8A-4147-A177-3AD203B41FA5}">
                      <a16:colId xmlns:a16="http://schemas.microsoft.com/office/drawing/2014/main" val="168038450"/>
                    </a:ext>
                  </a:extLst>
                </a:gridCol>
                <a:gridCol w="4378748">
                  <a:extLst>
                    <a:ext uri="{9D8B030D-6E8A-4147-A177-3AD203B41FA5}">
                      <a16:colId xmlns:a16="http://schemas.microsoft.com/office/drawing/2014/main" val="2255714825"/>
                    </a:ext>
                  </a:extLst>
                </a:gridCol>
              </a:tblGrid>
              <a:tr h="357795">
                <a:tc>
                  <a:txBody>
                    <a:bodyPr/>
                    <a:lstStyle/>
                    <a:p>
                      <a:pPr marL="0" marR="0" lvl="0" indent="0" algn="ct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dirty="0">
                          <a:solidFill>
                            <a:schemeClr val="tx1"/>
                          </a:solidFill>
                        </a:rPr>
                        <a:t>TOTAL INVERSION APSB 2020 - 2023</a:t>
                      </a:r>
                      <a:endParaRPr lang="es-CO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kumimoji="0" lang="es-C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140.783.763.392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7848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 FINANCIACIÓN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93358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REGALIAS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33,559,100,561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31993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PROPIOS DPTO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34.374.007.469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59227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PDA (PLAN DEPARTAMENTAL DE AGUAS)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52.567.627.462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20479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MUNICIPIOS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20.283.027.900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894961"/>
                  </a:ext>
                </a:extLst>
              </a:tr>
              <a:tr h="27948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140.783.763.392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315096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5BB5AC95-F5B7-901A-F597-21A39B8E5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84283"/>
              </p:ext>
            </p:extLst>
          </p:nvPr>
        </p:nvGraphicFramePr>
        <p:xfrm>
          <a:off x="1180279" y="3429000"/>
          <a:ext cx="9336506" cy="1529715"/>
        </p:xfrm>
        <a:graphic>
          <a:graphicData uri="http://schemas.openxmlformats.org/drawingml/2006/table">
            <a:tbl>
              <a:tblPr/>
              <a:tblGrid>
                <a:gridCol w="5011752">
                  <a:extLst>
                    <a:ext uri="{9D8B030D-6E8A-4147-A177-3AD203B41FA5}">
                      <a16:colId xmlns:a16="http://schemas.microsoft.com/office/drawing/2014/main" val="1430072915"/>
                    </a:ext>
                  </a:extLst>
                </a:gridCol>
                <a:gridCol w="4324754">
                  <a:extLst>
                    <a:ext uri="{9D8B030D-6E8A-4147-A177-3AD203B41FA5}">
                      <a16:colId xmlns:a16="http://schemas.microsoft.com/office/drawing/2014/main" val="7783218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 POR PROGRAMA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339529"/>
                  </a:ext>
                </a:extLst>
              </a:tr>
              <a:tr h="41160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ACUEDUCTO Y PTAP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58,579,823,700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71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ALCANTARILLADO, BATERÍAS SANITARIAS Y PTAR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77.399.714.417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37249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ASEO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4.804.225.275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71252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INVERSION DEL SECTOR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140,783,763,392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593458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CBF7413-8C43-22B9-EFA2-5CF0F3823E49}"/>
              </a:ext>
            </a:extLst>
          </p:cNvPr>
          <p:cNvSpPr txBox="1"/>
          <p:nvPr/>
        </p:nvSpPr>
        <p:spPr>
          <a:xfrm>
            <a:off x="1180279" y="712354"/>
            <a:ext cx="545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2,  PROYECTOS PERIODO 2020 - 2023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831137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255818"/>
              </p:ext>
            </p:extLst>
          </p:nvPr>
        </p:nvGraphicFramePr>
        <p:xfrm>
          <a:off x="141079" y="1"/>
          <a:ext cx="1215746" cy="964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15746" cy="9648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290" y="81392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587" y="182563"/>
            <a:ext cx="1297850" cy="6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64660" y="119388"/>
            <a:ext cx="8212092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INFORME DE EMPALME 2020 – 2023</a:t>
            </a:r>
          </a:p>
          <a:p>
            <a:pPr algn="ctr"/>
            <a:r>
              <a:rPr lang="es-MX" dirty="0"/>
              <a:t>FUENTE REGALIAS – PROYECTOS DE ACUEDUCTO Y ALCANTARILLADO</a:t>
            </a:r>
            <a:endParaRPr lang="es-CO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54B8114-9321-5CDC-BC1D-DD4C87A8A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38608"/>
              </p:ext>
            </p:extLst>
          </p:nvPr>
        </p:nvGraphicFramePr>
        <p:xfrm>
          <a:off x="659117" y="2201131"/>
          <a:ext cx="10623177" cy="4537481"/>
        </p:xfrm>
        <a:graphic>
          <a:graphicData uri="http://schemas.openxmlformats.org/drawingml/2006/table">
            <a:tbl>
              <a:tblPr/>
              <a:tblGrid>
                <a:gridCol w="691377">
                  <a:extLst>
                    <a:ext uri="{9D8B030D-6E8A-4147-A177-3AD203B41FA5}">
                      <a16:colId xmlns:a16="http://schemas.microsoft.com/office/drawing/2014/main" val="1880162707"/>
                    </a:ext>
                  </a:extLst>
                </a:gridCol>
                <a:gridCol w="1367392">
                  <a:extLst>
                    <a:ext uri="{9D8B030D-6E8A-4147-A177-3AD203B41FA5}">
                      <a16:colId xmlns:a16="http://schemas.microsoft.com/office/drawing/2014/main" val="3823920425"/>
                    </a:ext>
                  </a:extLst>
                </a:gridCol>
                <a:gridCol w="4930162">
                  <a:extLst>
                    <a:ext uri="{9D8B030D-6E8A-4147-A177-3AD203B41FA5}">
                      <a16:colId xmlns:a16="http://schemas.microsoft.com/office/drawing/2014/main" val="481992977"/>
                    </a:ext>
                  </a:extLst>
                </a:gridCol>
                <a:gridCol w="1677345">
                  <a:extLst>
                    <a:ext uri="{9D8B030D-6E8A-4147-A177-3AD203B41FA5}">
                      <a16:colId xmlns:a16="http://schemas.microsoft.com/office/drawing/2014/main" val="4085904770"/>
                    </a:ext>
                  </a:extLst>
                </a:gridCol>
                <a:gridCol w="1956901">
                  <a:extLst>
                    <a:ext uri="{9D8B030D-6E8A-4147-A177-3AD203B41FA5}">
                      <a16:colId xmlns:a16="http://schemas.microsoft.com/office/drawing/2014/main" val="3971976121"/>
                    </a:ext>
                  </a:extLst>
                </a:gridCol>
              </a:tblGrid>
              <a:tr h="28441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PROYECTO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ESTADO DE AVANCE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525362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ACUEDUCTO  VEREDA COSTA RICA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$ 481.475.064,00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534532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PTAP VEREDA COSTA RICA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$ 336.189.799,00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466907"/>
                  </a:ext>
                </a:extLst>
              </a:tr>
              <a:tr h="2956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PTAP VEREDA LA FLORIDA SECTOR AIPECITO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$ 152.330.100,00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353739"/>
                  </a:ext>
                </a:extLst>
              </a:tr>
              <a:tr h="4850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AIPE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OBRAS COMPLEMENTARIAS Y AMPLIACIÓN - ACUEDUCTO INTERVEREDAL DIAMANTE - MESITAS-SECTOR SAN MIGUEL, SANTA ELENA- MESITAS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$ 1.011.870.942,00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787837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CAMPOALEGRE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LA RED DE ACUEDUCTO PARA EL BARRIO GAITAN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$ 798.403.178,00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253201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SISTEMA DE ACUEDUCTO VEREDA LA FLORIDA CORREGIMIENTO DE AIPECITO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$ 2.016.391.055,00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638806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 RED DE ACUEDUCTO EN LA CARRERA 33 VIA EL CAGUAN ENTRE CALLES 41 SUR HASTA EL KILOMETRO 2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$ 2.192.915.471,00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0167612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ELIAS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SISTEMA DE ACUEDUCTO DEL MUNICIPIO DE ELIAS,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$ 1.780.053.916,00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74409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TERUEL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DE OBRAS DE RECUPERACION PROTECCION Y MITIGACION DEL ACUEDUCTO MUNICIPAL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$ 1.597.416.265,00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0442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TELLO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DEL PLAN MAESTRO DE ACUEDUCTO PARA EL CENTRO POBLADO DE SAN ANDRÉS TELLO - HUILA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Contratado 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$ 319.743.113,00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611665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YAGUARÁ 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RESTITUCIÓN DOMICILIARIAS  DE ACUEDUCTOS 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$ 3.000.000.000,00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701543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TELLO 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PLANTA DE TRATAMIENTO DE AGUA POTABLE C/P SAN ANDRÉS 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Contratado 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$ 1.017.472.565,00</a:t>
                      </a:r>
                    </a:p>
                  </a:txBody>
                  <a:tcPr marL="3464" marR="3464" marT="34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59926"/>
                  </a:ext>
                </a:extLst>
              </a:tr>
            </a:tbl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4DFC13FD-27C5-3F38-4B02-F224AC5D3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386516"/>
              </p:ext>
            </p:extLst>
          </p:nvPr>
        </p:nvGraphicFramePr>
        <p:xfrm>
          <a:off x="7194885" y="1095251"/>
          <a:ext cx="4087410" cy="10058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89955">
                  <a:extLst>
                    <a:ext uri="{9D8B030D-6E8A-4147-A177-3AD203B41FA5}">
                      <a16:colId xmlns:a16="http://schemas.microsoft.com/office/drawing/2014/main" val="2946169094"/>
                    </a:ext>
                  </a:extLst>
                </a:gridCol>
                <a:gridCol w="1997455">
                  <a:extLst>
                    <a:ext uri="{9D8B030D-6E8A-4147-A177-3AD203B41FA5}">
                      <a16:colId xmlns:a16="http://schemas.microsoft.com/office/drawing/2014/main" val="1720186644"/>
                    </a:ext>
                  </a:extLst>
                </a:gridCol>
              </a:tblGrid>
              <a:tr h="246221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TOTAL PROYECTOS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s-CO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087519"/>
                  </a:ext>
                </a:extLst>
              </a:tr>
              <a:tr h="246221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TOTAL MUNICIPIOS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561038"/>
                  </a:ext>
                </a:extLst>
              </a:tr>
              <a:tr h="246221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INVERSIÓN 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33,819,702,267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5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5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41079" y="1"/>
          <a:ext cx="1215746" cy="964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15746" cy="9648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290" y="81392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587" y="182563"/>
            <a:ext cx="1297850" cy="6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864660" y="119388"/>
            <a:ext cx="8212092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FUENTE REGALIAS – PROYECTOS DE ALCANTARILLADO</a:t>
            </a:r>
            <a:endParaRPr lang="es-CO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DA2417B-15EE-509A-C1E7-34A46CF34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673352"/>
              </p:ext>
            </p:extLst>
          </p:nvPr>
        </p:nvGraphicFramePr>
        <p:xfrm>
          <a:off x="1117859" y="1469633"/>
          <a:ext cx="9466728" cy="4278375"/>
        </p:xfrm>
        <a:graphic>
          <a:graphicData uri="http://schemas.openxmlformats.org/drawingml/2006/table">
            <a:tbl>
              <a:tblPr/>
              <a:tblGrid>
                <a:gridCol w="684047">
                  <a:extLst>
                    <a:ext uri="{9D8B030D-6E8A-4147-A177-3AD203B41FA5}">
                      <a16:colId xmlns:a16="http://schemas.microsoft.com/office/drawing/2014/main" val="2799558851"/>
                    </a:ext>
                  </a:extLst>
                </a:gridCol>
                <a:gridCol w="1146133">
                  <a:extLst>
                    <a:ext uri="{9D8B030D-6E8A-4147-A177-3AD203B41FA5}">
                      <a16:colId xmlns:a16="http://schemas.microsoft.com/office/drawing/2014/main" val="2001994297"/>
                    </a:ext>
                  </a:extLst>
                </a:gridCol>
                <a:gridCol w="5028948">
                  <a:extLst>
                    <a:ext uri="{9D8B030D-6E8A-4147-A177-3AD203B41FA5}">
                      <a16:colId xmlns:a16="http://schemas.microsoft.com/office/drawing/2014/main" val="326402629"/>
                    </a:ext>
                  </a:extLst>
                </a:gridCol>
                <a:gridCol w="1222819">
                  <a:extLst>
                    <a:ext uri="{9D8B030D-6E8A-4147-A177-3AD203B41FA5}">
                      <a16:colId xmlns:a16="http://schemas.microsoft.com/office/drawing/2014/main" val="1004803447"/>
                    </a:ext>
                  </a:extLst>
                </a:gridCol>
                <a:gridCol w="1384781">
                  <a:extLst>
                    <a:ext uri="{9D8B030D-6E8A-4147-A177-3AD203B41FA5}">
                      <a16:colId xmlns:a16="http://schemas.microsoft.com/office/drawing/2014/main" val="817130412"/>
                    </a:ext>
                  </a:extLst>
                </a:gridCol>
              </a:tblGrid>
              <a:tr h="3572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PROYECTO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ESTADO DE AVANCE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373104"/>
                  </a:ext>
                </a:extLst>
              </a:tr>
              <a:tr h="3572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DE UN TRAMO DE ALCANTARILLADO  SANITARIO DESDE LA CRA 7 EN EL BARRIO EL POMO HASTA LA CARRERA 3 EN EL BARRIO LA ESTANCIA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$1,000,000,000,oo</a:t>
                      </a:r>
                    </a:p>
                  </a:txBody>
                  <a:tcPr marL="4014" marR="4014" marT="40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25182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REPOSICIÓN COLECTOR  SISTEMA DE ALCANTARILLADO SANITARIO DESDE EL PUENTE CABECERAS HASTA LA PTAR  Y DESCOLE CORREGIMIENTO DE BRUSELAS 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$ 1.280.899.476,00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674583"/>
                  </a:ext>
                </a:extLst>
              </a:tr>
              <a:tr h="5017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GIGANTE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ALCANTARILLADO SANITARIO URBANIZACIONES PROYECTO GIGANTE Y CIUDADELA MATAMBO VEREDA BAJO COROZAL SECTOR MAZATLAN  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$ 1.565.650.741,00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214400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 SEGUNDA FASE   DE LA RED DE ALCANTARILLADO SANITARIO    BO. VILLA COLOMBIA  COMUNAS 9 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CONTRATADO 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$ 3.062.738.589,00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503528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CAMPOALEGRE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 DE ALCANTARILLADO SANITARIO PARA LOS BARRIOS GAITAN Y ORQUIDEA DE LA ZONA URBANA 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$ 3.359.630.848,00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4001"/>
                  </a:ext>
                </a:extLst>
              </a:tr>
              <a:tr h="48972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ELIAS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DE ALCANTARILLADO SANITARIO PARA EL CENTRO POBLADO POTRERILLOS 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$ 1.591.244.624,00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117750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TELLO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DEL PLAN MAESTRO DE ACUEDUCTO Y ALCANTARILLADO PARA EL CENTRO POBLADO DE SAN ANDRÉS 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CONTRATADO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$ 1.916.147.988,00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708465"/>
                  </a:ext>
                </a:extLst>
              </a:tr>
              <a:tr h="3773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AMPLIACIÓN Y OPTIMIZACIÓN DEL SISTEMA DE ALCANTARILLADO SANITARIO DEL CORREGIMIENTO DE BRUSELAS HACIA LA VEREDA SANTAFÉ 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CONTRATADO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$ 1.200.967.273,00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92490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ELIAS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 PTAR PARA EL CENTRO POBLADO POTRERILLOS 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$ 732.153.281,00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512999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SUR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CELDA DE AMPLIACION DEL RELLENO SANITARIO DE BIORGANICOS DEL SUR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$ 3.145.406.275,00</a:t>
                      </a:r>
                    </a:p>
                  </a:txBody>
                  <a:tcPr marL="4014" marR="4014" marT="40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806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9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010496"/>
              </p:ext>
            </p:extLst>
          </p:nvPr>
        </p:nvGraphicFramePr>
        <p:xfrm>
          <a:off x="141079" y="1"/>
          <a:ext cx="1203627" cy="95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03627" cy="955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8" y="182564"/>
            <a:ext cx="1617849" cy="8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60635" y="119388"/>
            <a:ext cx="8416117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FUENTE PROPIOS – PROYECTOS DE ACUEDUCTO, PTAP,  ALCANTARILLADO, PTAR Y BATERÍAS SANITARIAS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3842361-D193-A8CE-4AE3-FC98A68DE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791232"/>
              </p:ext>
            </p:extLst>
          </p:nvPr>
        </p:nvGraphicFramePr>
        <p:xfrm>
          <a:off x="742892" y="2083232"/>
          <a:ext cx="10632950" cy="4592204"/>
        </p:xfrm>
        <a:graphic>
          <a:graphicData uri="http://schemas.openxmlformats.org/drawingml/2006/table">
            <a:tbl>
              <a:tblPr/>
              <a:tblGrid>
                <a:gridCol w="686117">
                  <a:extLst>
                    <a:ext uri="{9D8B030D-6E8A-4147-A177-3AD203B41FA5}">
                      <a16:colId xmlns:a16="http://schemas.microsoft.com/office/drawing/2014/main" val="1825219923"/>
                    </a:ext>
                  </a:extLst>
                </a:gridCol>
                <a:gridCol w="1266547">
                  <a:extLst>
                    <a:ext uri="{9D8B030D-6E8A-4147-A177-3AD203B41FA5}">
                      <a16:colId xmlns:a16="http://schemas.microsoft.com/office/drawing/2014/main" val="3443873572"/>
                    </a:ext>
                  </a:extLst>
                </a:gridCol>
                <a:gridCol w="5878755">
                  <a:extLst>
                    <a:ext uri="{9D8B030D-6E8A-4147-A177-3AD203B41FA5}">
                      <a16:colId xmlns:a16="http://schemas.microsoft.com/office/drawing/2014/main" val="102712015"/>
                    </a:ext>
                  </a:extLst>
                </a:gridCol>
                <a:gridCol w="1239885">
                  <a:extLst>
                    <a:ext uri="{9D8B030D-6E8A-4147-A177-3AD203B41FA5}">
                      <a16:colId xmlns:a16="http://schemas.microsoft.com/office/drawing/2014/main" val="1127855400"/>
                    </a:ext>
                  </a:extLst>
                </a:gridCol>
                <a:gridCol w="1561646">
                  <a:extLst>
                    <a:ext uri="{9D8B030D-6E8A-4147-A177-3AD203B41FA5}">
                      <a16:colId xmlns:a16="http://schemas.microsoft.com/office/drawing/2014/main" val="3963802907"/>
                    </a:ext>
                  </a:extLst>
                </a:gridCol>
              </a:tblGrid>
              <a:tr h="2111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 DE AVANCE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51640"/>
                  </a:ext>
                </a:extLst>
              </a:tr>
              <a:tr h="24530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TARQUI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SISTEMA DE ALCANTARILLADO SANITARIO PARA LA VEREDA LA ESMERALDA , 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7.372.441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004493"/>
                  </a:ext>
                </a:extLst>
              </a:tr>
              <a:tr h="4223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GIGANTE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REPOSICIÓN DE LOS SISTEMAS DE ALCANTARILLADO SANITARIO EN LOS CENTROS POBLADOS PUEBLO NUEVO, RIO LORO Y CONSTRUCCIÓN AGUAS LLUVIAS CENTRO POBLADO POTRERILLOS.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362.546.308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846309"/>
                  </a:ext>
                </a:extLst>
              </a:tr>
              <a:tr h="2891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NATAGA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ADECUACIÓN DEL SISTEMA DE  ALCANTARILLADO  EN LA ZONA URBANA 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17.000.000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283449"/>
                  </a:ext>
                </a:extLst>
              </a:tr>
              <a:tr h="25266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GARZON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DEL ALCANTARILLADO SECTOR LA GAITANA DEL CENTRO  POBLADO ZULUAGA 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Contratado 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672.977.419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806792"/>
                  </a:ext>
                </a:extLst>
              </a:tr>
              <a:tr h="32568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OPORAPA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SISTEMA DE ALCANTARILLADO RESIDUAL, FASE I, DEL CENTRO POBLADO EL CARMEN, 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5.614.260.310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38743"/>
                  </a:ext>
                </a:extLst>
              </a:tr>
              <a:tr h="422375">
                <a:tc>
                  <a:txBody>
                    <a:bodyPr/>
                    <a:lstStyle/>
                    <a:p>
                      <a:pPr marL="0" algn="ctr" defTabSz="914422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22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TARQUI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22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REPOSICION DEL ALCANTARILLADO Y POSTERIOR PAVIMENTACION VIAL EN LA CALLE 4 ENTRE CARRERA 10 Y REPOSICION DE ALCANTARILLADO EN LOS BARRIOS EL CENTRO Y HATO NUEVO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5,000,000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552219"/>
                  </a:ext>
                </a:extLst>
              </a:tr>
              <a:tr h="4223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ALGECIRAS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DEL SISTEMA DE ALCANTARILLADO SANITARIO EN EL CENTRO POBLADO LA ARCADIA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56.009.279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612850"/>
                  </a:ext>
                </a:extLst>
              </a:tr>
              <a:tr h="26927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CONSTRUCCIÒN PTAR AIPECITO NEVIA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574.703.553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134229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ALGECIRAS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CONSTRUCCIÒN PTAR ARCADIA ALGECIRAS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623.117.123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91803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MUNICIPIOS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851  BATERÍAS SANITARIAS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5.834.950.793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763532"/>
                  </a:ext>
                </a:extLst>
              </a:tr>
            </a:tbl>
          </a:graphicData>
        </a:graphic>
      </p:graphicFrame>
      <p:graphicFrame>
        <p:nvGraphicFramePr>
          <p:cNvPr id="3" name="Tabla 6">
            <a:extLst>
              <a:ext uri="{FF2B5EF4-FFF2-40B4-BE49-F238E27FC236}">
                <a16:creationId xmlns:a16="http://schemas.microsoft.com/office/drawing/2014/main" id="{72DE69B4-7924-7F5E-21D8-B178E99A5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689139"/>
              </p:ext>
            </p:extLst>
          </p:nvPr>
        </p:nvGraphicFramePr>
        <p:xfrm>
          <a:off x="6946710" y="1016310"/>
          <a:ext cx="4429132" cy="10058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750138">
                  <a:extLst>
                    <a:ext uri="{9D8B030D-6E8A-4147-A177-3AD203B41FA5}">
                      <a16:colId xmlns:a16="http://schemas.microsoft.com/office/drawing/2014/main" val="2946169094"/>
                    </a:ext>
                  </a:extLst>
                </a:gridCol>
                <a:gridCol w="1678994">
                  <a:extLst>
                    <a:ext uri="{9D8B030D-6E8A-4147-A177-3AD203B41FA5}">
                      <a16:colId xmlns:a16="http://schemas.microsoft.com/office/drawing/2014/main" val="1720186644"/>
                    </a:ext>
                  </a:extLst>
                </a:gridCol>
              </a:tblGrid>
              <a:tr h="24642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TOTAL PROYECTOS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087519"/>
                  </a:ext>
                </a:extLst>
              </a:tr>
              <a:tr h="24642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TOTAL MUNICIPIOS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561038"/>
                  </a:ext>
                </a:extLst>
              </a:tr>
              <a:tr h="24642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1"/>
                          </a:solidFill>
                        </a:rPr>
                        <a:t>INVERSIÓN 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$ 34,374,007,469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65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125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41079" y="1"/>
          <a:ext cx="1203627" cy="95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03627" cy="955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3" y="23703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648" y="119388"/>
            <a:ext cx="1419231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60635" y="119388"/>
            <a:ext cx="8416117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FUENTE PROPIOS –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PROYECTOS DE ACUEDUCTO, PTAP,  </a:t>
            </a:r>
          </a:p>
          <a:p>
            <a:pPr algn="ctr"/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ALCANTARILLADO, PTAR Y BATERÍAS SANITARIAS</a:t>
            </a:r>
            <a:endParaRPr lang="es-C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CEAB1C82-0997-11E7-0B09-9E6285474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325969"/>
              </p:ext>
            </p:extLst>
          </p:nvPr>
        </p:nvGraphicFramePr>
        <p:xfrm>
          <a:off x="256658" y="1422968"/>
          <a:ext cx="11224069" cy="5358834"/>
        </p:xfrm>
        <a:graphic>
          <a:graphicData uri="http://schemas.openxmlformats.org/drawingml/2006/table">
            <a:tbl>
              <a:tblPr/>
              <a:tblGrid>
                <a:gridCol w="486944">
                  <a:extLst>
                    <a:ext uri="{9D8B030D-6E8A-4147-A177-3AD203B41FA5}">
                      <a16:colId xmlns:a16="http://schemas.microsoft.com/office/drawing/2014/main" val="71634478"/>
                    </a:ext>
                  </a:extLst>
                </a:gridCol>
                <a:gridCol w="1188611">
                  <a:extLst>
                    <a:ext uri="{9D8B030D-6E8A-4147-A177-3AD203B41FA5}">
                      <a16:colId xmlns:a16="http://schemas.microsoft.com/office/drawing/2014/main" val="242939604"/>
                    </a:ext>
                  </a:extLst>
                </a:gridCol>
                <a:gridCol w="4931692">
                  <a:extLst>
                    <a:ext uri="{9D8B030D-6E8A-4147-A177-3AD203B41FA5}">
                      <a16:colId xmlns:a16="http://schemas.microsoft.com/office/drawing/2014/main" val="2006385198"/>
                    </a:ext>
                  </a:extLst>
                </a:gridCol>
                <a:gridCol w="1377329">
                  <a:extLst>
                    <a:ext uri="{9D8B030D-6E8A-4147-A177-3AD203B41FA5}">
                      <a16:colId xmlns:a16="http://schemas.microsoft.com/office/drawing/2014/main" val="1651474612"/>
                    </a:ext>
                  </a:extLst>
                </a:gridCol>
                <a:gridCol w="1945245">
                  <a:extLst>
                    <a:ext uri="{9D8B030D-6E8A-4147-A177-3AD203B41FA5}">
                      <a16:colId xmlns:a16="http://schemas.microsoft.com/office/drawing/2014/main" val="2141715291"/>
                    </a:ext>
                  </a:extLst>
                </a:gridCol>
                <a:gridCol w="1294248">
                  <a:extLst>
                    <a:ext uri="{9D8B030D-6E8A-4147-A177-3AD203B41FA5}">
                      <a16:colId xmlns:a16="http://schemas.microsoft.com/office/drawing/2014/main" val="1249923525"/>
                    </a:ext>
                  </a:extLst>
                </a:gridCol>
              </a:tblGrid>
              <a:tr h="2958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PROYECTO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ESTADO DE AVANCE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FUENTE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35468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SUAZA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SISTEMA DE ACUEDUCTO REGIONAL PARA LAS VEREDAS SAN CALIXTO Y HATO VIEJO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PROCESO DE LIQUIDACIÓN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ESTAMPILLA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325.132.866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124679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SUAZA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PLAN MAESTRO DE ACUEDUCTO URBANO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24,73 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CREDITO</a:t>
                      </a:r>
                      <a:b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5.800.000.000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550915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CAMPOALEGRE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PTAP, VEREDA BAJO SAN ISIDRO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DPTO-CREDITO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$ 552.741.039,00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5732818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ELIAS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PLANTA DE TRATAMIENTO DE AGUA POTABLE VEREDAS LAS LIMAS, SAN VICENTE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DPTO-CREDITO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$ 677.194.670,00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123261"/>
                  </a:ext>
                </a:extLst>
              </a:tr>
              <a:tr h="23280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IQUIRA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PTAP VEREDA VALENCIA LA PAZ IQUIRA 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DPTO-CREDITO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$ 550.125.034,00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517529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GARZON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PTAP NUEVA CENTRO POBLADO CAGUAN - CAGUANCITO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ESTAMPILLA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$ 1.332.418.705,00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115313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PTAP VEREDA MORTIÑAL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DPTO-CREDITO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$ 553.755.020,00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804779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PLANTA DE TRATAMIENTO DE AGUA POTABLE  RIO FRIO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DPTO-CREDITO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$ 964.999.276,00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702786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SALADOBLANCO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PLANTA DE TRATAMIENTO ACUEDUCTO REGIONAL SAN RAFAEL PIRULINDA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DPTO-CREDITO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$ 681.982.417,00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815140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SISTEMA DE ACUEDUCTO DEL ÁREA URBANA DE COLOMBIA HUILA, 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$ 128.678.663,00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423524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AGUSTÍN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NUEVA LÍNEA DE CONDUCCIÓN ACUEDUCTO URBANO MUNICIPIO DE SAN AGUSTÍN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-MUNICIPIO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6.189.644.860,00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373607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VILLAVIEJA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REHABILITACIÓN POZO PROFUNDO VICTORIA - VILLAVIEJA, 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ESTAMPILLA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$ 75.066.305,00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85343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TELLO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OPTIMIZACION DEL SISTEMA DE ALMACENAMIENTO DEL ACUEDUCTO URBANO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$ 687.448.050,00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578310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GARZÓN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AMPLIACION ACUEDUCTO REGIONAL  EL DESCANSO 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Contratado 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ESTAMPILLA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$ 807.858.145,00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894784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CAMPOALEGRE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OPTIMIZACION DE UNA PLANTA DE TRATAMIENTO VEREDA LA VEGA CAMPOALEGRE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$ 116.311.392,00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248772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GARZÓN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DE UNA PTAP VEREDA LA JAGUA GARZON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22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$ 264.821.200,00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384299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DE UNA PTAP VEREDA LA LAGUNA - PITALITO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$ 77.535.714,00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956140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SUAZA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DE UNA PTAP VEREDA GUAYABAL LÍBANO SUAZA -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$ 161.765.855,00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192938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TIMANA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OPTIMIZACION DE UNA PTAP VEREDA TOBO TIMANA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$ 105.380.188,00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17731"/>
                  </a:ext>
                </a:extLst>
              </a:tr>
              <a:tr h="212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TIMANA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OPTIMIZACION DE UNA PTAP VEREDA NARANJAL TIMANA 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- CREDITO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$ 53.238.000,00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065171"/>
                  </a:ext>
                </a:extLst>
              </a:tr>
              <a:tr h="15104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AIPE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PLANTA DE TRATAMIENTO DE AGUA POTABLE  AIPE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DPTO 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$ 499.972.844,00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905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01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41079" y="1"/>
          <a:ext cx="1203627" cy="95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20276190" imgH="14942857" progId="Paint.Picture">
                  <p:embed/>
                </p:oleObj>
              </mc:Choice>
              <mc:Fallback>
                <p:oleObj name="Imagen de mapa de bits" r:id="rId2" imgW="20276190" imgH="14942857" progId="Paint.Picture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79" y="1"/>
                        <a:ext cx="1203627" cy="955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Huila Cre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4" y="182564"/>
            <a:ext cx="771173" cy="7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bernación del Hu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8" y="182564"/>
            <a:ext cx="1617849" cy="8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60635" y="119388"/>
            <a:ext cx="8416117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INFORME DE EMPALME 2020 – 2023</a:t>
            </a:r>
          </a:p>
          <a:p>
            <a:pPr algn="ctr"/>
            <a:r>
              <a:rPr lang="es-MX" dirty="0"/>
              <a:t>FUENTE MUNICIPIOS – PROYECTOS DE ACUEDUCTO, ALCANTARILLADO, PTAR Y BATERÍAS SANITARIAS</a:t>
            </a:r>
            <a:endParaRPr lang="es-CO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CE9A90E-C7C2-743F-BB15-2122C36FA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157512"/>
              </p:ext>
            </p:extLst>
          </p:nvPr>
        </p:nvGraphicFramePr>
        <p:xfrm>
          <a:off x="141079" y="1718496"/>
          <a:ext cx="11884088" cy="5054027"/>
        </p:xfrm>
        <a:graphic>
          <a:graphicData uri="http://schemas.openxmlformats.org/drawingml/2006/table">
            <a:tbl>
              <a:tblPr/>
              <a:tblGrid>
                <a:gridCol w="623666">
                  <a:extLst>
                    <a:ext uri="{9D8B030D-6E8A-4147-A177-3AD203B41FA5}">
                      <a16:colId xmlns:a16="http://schemas.microsoft.com/office/drawing/2014/main" val="71634478"/>
                    </a:ext>
                  </a:extLst>
                </a:gridCol>
                <a:gridCol w="1341643">
                  <a:extLst>
                    <a:ext uri="{9D8B030D-6E8A-4147-A177-3AD203B41FA5}">
                      <a16:colId xmlns:a16="http://schemas.microsoft.com/office/drawing/2014/main" val="242939604"/>
                    </a:ext>
                  </a:extLst>
                </a:gridCol>
                <a:gridCol w="6737361">
                  <a:extLst>
                    <a:ext uri="{9D8B030D-6E8A-4147-A177-3AD203B41FA5}">
                      <a16:colId xmlns:a16="http://schemas.microsoft.com/office/drawing/2014/main" val="2006385198"/>
                    </a:ext>
                  </a:extLst>
                </a:gridCol>
                <a:gridCol w="1719618">
                  <a:extLst>
                    <a:ext uri="{9D8B030D-6E8A-4147-A177-3AD203B41FA5}">
                      <a16:colId xmlns:a16="http://schemas.microsoft.com/office/drawing/2014/main" val="1651474612"/>
                    </a:ext>
                  </a:extLst>
                </a:gridCol>
                <a:gridCol w="1461800">
                  <a:extLst>
                    <a:ext uri="{9D8B030D-6E8A-4147-A177-3AD203B41FA5}">
                      <a16:colId xmlns:a16="http://schemas.microsoft.com/office/drawing/2014/main" val="1249923525"/>
                    </a:ext>
                  </a:extLst>
                </a:gridCol>
              </a:tblGrid>
              <a:tr h="44531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INVERSION CON RECURSOS DE LOS MUNICIPIOS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$ 20.283.027.900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388957"/>
                  </a:ext>
                </a:extLst>
              </a:tr>
              <a:tr h="4453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PROYECTO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ESTADO DE AVANCE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35468"/>
                  </a:ext>
                </a:extLst>
              </a:tr>
              <a:tr h="3065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PAICOL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SISTEMA ACUEDUCTO Y ALCANTARILLADO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799,929,972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730438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PAICOL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SISTEMA ACUEDUCTO Y ALCANTARILLADO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CONTRATACIÓN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4,417,197,238</a:t>
                      </a:r>
                    </a:p>
                  </a:txBody>
                  <a:tcPr marL="2211" marR="2211" marT="2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950243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marL="0" algn="ctr" defTabSz="914422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22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TARQUI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22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REPOSICION DEL ALCANTARILLADO Y POSTERIOR PAVIMENTACION VIAL EN LA CALLE 4 ENTRE CARRERA 10 Y REPOSICION DE ALCANTARILLADO EN LOS BARRIOS EL CENTRO Y HATO NUEVO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626.339.477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610659"/>
                  </a:ext>
                </a:extLst>
              </a:tr>
              <a:tr h="3926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AIPE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CONSTRUCCION DE OBRAS COMPLEMENTARIAS Y AMPLIACIÓN QUINTA (v) FASE DEL ACUEDUCTO INTERVEREDAL DIAMANTE - MESITAS-SECTOR SAN MIGUEL, SANTA ELENA- MESITAS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3.429.156.981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99615"/>
                  </a:ext>
                </a:extLst>
              </a:tr>
              <a:tr h="3018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TELLO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DEL PLAN MAESTRO DE ACUEDUCTO PARA EL CENTRO POBLADO DE SAN ANDRÉS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CONTRATACIÓN</a:t>
                      </a:r>
                    </a:p>
                    <a:p>
                      <a:pPr algn="ctr" fontAlgn="ctr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1.536.756.555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738985"/>
                  </a:ext>
                </a:extLst>
              </a:tr>
              <a:tr h="4062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OPTIMIZACIÓN DE UN TRAMO DE ALCANTARILLADO  SANITARIO DESDE LA CRA 7 EN EL BARRIO EL POMO HASTA LA CARRERA 3 EN EL BARRIO LA ESTANCIA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360.823,821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752795"/>
                  </a:ext>
                </a:extLst>
              </a:tr>
              <a:tr h="52893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GIGANTE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ALCANTARILLADO SANITARIO URBANIZACIONES PROYECTO GIGANTE Y CIUDADELA MATAMBO VEREDA BAJO COROZAL SECTOR MAZATLAN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393.843.775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456346"/>
                  </a:ext>
                </a:extLst>
              </a:tr>
              <a:tr h="52893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YAGUARÁ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RESPOSICIÓN DE ALCANTARILLADO SANIARIO QUE INCLUYE REHABILITACIÓN DE VIAS URBANAS- COFINANCIADO  DPTO Y MUNICIPIO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3.513.528.808</a:t>
                      </a:r>
                    </a:p>
                  </a:txBody>
                  <a:tcPr marL="4400" marR="4400" marT="4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6700743"/>
                  </a:ext>
                </a:extLst>
              </a:tr>
              <a:tr h="4062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MUNICIPIOS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PROYECTOS COFINANCIADOS CON RECURSOS DE MUNICIPIO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EJECUCIÓN</a:t>
                      </a:r>
                    </a:p>
                  </a:txBody>
                  <a:tcPr marL="3464" marR="3464" marT="3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$ 5.205.451.270,00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737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1314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2633</TotalTime>
  <Words>3514</Words>
  <Application>Microsoft Office PowerPoint</Application>
  <PresentationFormat>Panorámica</PresentationFormat>
  <Paragraphs>1011</Paragraphs>
  <Slides>32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Lucia Muñoz Casteblanco</dc:creator>
  <cp:lastModifiedBy>Ana lucía lucia muñoz</cp:lastModifiedBy>
  <cp:revision>173</cp:revision>
  <cp:lastPrinted>2023-11-17T19:21:41Z</cp:lastPrinted>
  <dcterms:created xsi:type="dcterms:W3CDTF">2021-06-29T19:38:06Z</dcterms:created>
  <dcterms:modified xsi:type="dcterms:W3CDTF">2023-12-07T20:54:01Z</dcterms:modified>
</cp:coreProperties>
</file>